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0"/>
  </p:notesMasterIdLst>
  <p:sldIdLst>
    <p:sldId id="256" r:id="rId2"/>
    <p:sldId id="298" r:id="rId3"/>
    <p:sldId id="324" r:id="rId4"/>
    <p:sldId id="297" r:id="rId5"/>
    <p:sldId id="270" r:id="rId6"/>
    <p:sldId id="293" r:id="rId7"/>
    <p:sldId id="259" r:id="rId8"/>
    <p:sldId id="266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29" r:id="rId17"/>
    <p:sldId id="310" r:id="rId18"/>
    <p:sldId id="316" r:id="rId19"/>
    <p:sldId id="317" r:id="rId20"/>
    <p:sldId id="278" r:id="rId21"/>
    <p:sldId id="323" r:id="rId22"/>
    <p:sldId id="309" r:id="rId23"/>
    <p:sldId id="319" r:id="rId24"/>
    <p:sldId id="311" r:id="rId25"/>
    <p:sldId id="313" r:id="rId26"/>
    <p:sldId id="318" r:id="rId27"/>
    <p:sldId id="314" r:id="rId28"/>
    <p:sldId id="312" r:id="rId29"/>
    <p:sldId id="275" r:id="rId30"/>
    <p:sldId id="322" r:id="rId31"/>
    <p:sldId id="328" r:id="rId32"/>
    <p:sldId id="325" r:id="rId33"/>
    <p:sldId id="277" r:id="rId34"/>
    <p:sldId id="320" r:id="rId35"/>
    <p:sldId id="326" r:id="rId36"/>
    <p:sldId id="321" r:id="rId37"/>
    <p:sldId id="327" r:id="rId38"/>
    <p:sldId id="296" r:id="rId39"/>
  </p:sldIdLst>
  <p:sldSz cx="12601575" cy="6858000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4EA"/>
    <a:srgbClr val="3F20FC"/>
    <a:srgbClr val="3F52DD"/>
    <a:srgbClr val="4E5FE0"/>
    <a:srgbClr val="4658DE"/>
    <a:srgbClr val="1D2DA3"/>
    <a:srgbClr val="2133B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 autoAdjust="0"/>
    <p:restoredTop sz="88889" autoAdjust="0"/>
  </p:normalViewPr>
  <p:slideViewPr>
    <p:cSldViewPr>
      <p:cViewPr varScale="1">
        <p:scale>
          <a:sx n="66" d="100"/>
          <a:sy n="66" d="100"/>
        </p:scale>
        <p:origin x="696" y="48"/>
      </p:cViewPr>
      <p:guideLst>
        <p:guide orient="horz" pos="2160"/>
        <p:guide pos="39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AE6CE-6736-4B43-A25A-7CEF89E1CD18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209800" y="514350"/>
            <a:ext cx="4724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AE8B0-239E-422B-993D-584A7E7B868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22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/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614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dispositive</a:t>
            </a:r>
            <a:r>
              <a:rPr lang="fr-FR" baseline="0" dirty="0" smtClean="0"/>
              <a:t> d’aération est </a:t>
            </a:r>
            <a:r>
              <a:rPr lang="fr-FR" baseline="0" dirty="0" err="1" smtClean="0"/>
              <a:t>trainee</a:t>
            </a:r>
            <a:r>
              <a:rPr lang="fr-FR" baseline="0" dirty="0" smtClean="0"/>
              <a:t> par un </a:t>
            </a:r>
            <a:r>
              <a:rPr lang="fr-FR" baseline="0" dirty="0" err="1" smtClean="0"/>
              <a:t>servo</a:t>
            </a:r>
            <a:r>
              <a:rPr lang="fr-FR" baseline="0" dirty="0" smtClean="0"/>
              <a:t> moteur avec </a:t>
            </a:r>
            <a:r>
              <a:rPr lang="fr-FR" baseline="0" dirty="0" err="1" smtClean="0"/>
              <a:t>possibilte</a:t>
            </a:r>
            <a:r>
              <a:rPr lang="fr-FR" baseline="0" dirty="0" smtClean="0"/>
              <a:t> de rotation d’un angle varie entre 0 et 180 </a:t>
            </a:r>
            <a:r>
              <a:rPr lang="fr-FR" baseline="0" dirty="0" err="1" smtClean="0"/>
              <a:t>degree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251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L’alerte est </a:t>
            </a:r>
            <a:r>
              <a:rPr lang="fr-FR" dirty="0" err="1" smtClean="0"/>
              <a:t>activee</a:t>
            </a:r>
            <a:r>
              <a:rPr lang="fr-FR" dirty="0" smtClean="0"/>
              <a:t> </a:t>
            </a:r>
            <a:r>
              <a:rPr lang="fr-FR" dirty="0" err="1" smtClean="0"/>
              <a:t>biensur</a:t>
            </a:r>
            <a:r>
              <a:rPr lang="fr-FR" dirty="0" smtClean="0"/>
              <a:t> par un </a:t>
            </a:r>
            <a:r>
              <a:rPr lang="fr-FR" dirty="0" err="1" smtClean="0"/>
              <a:t>buzzer</a:t>
            </a:r>
            <a:r>
              <a:rPr lang="fr-FR" dirty="0" smtClean="0"/>
              <a:t> 12V avec un gain de 95db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661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Et enfin un relai </a:t>
            </a:r>
            <a:r>
              <a:rPr lang="fr-FR" dirty="0" err="1" smtClean="0"/>
              <a:t>electrique</a:t>
            </a:r>
            <a:r>
              <a:rPr lang="fr-FR" dirty="0" smtClean="0"/>
              <a:t> pour la</a:t>
            </a:r>
            <a:r>
              <a:rPr lang="fr-FR" baseline="0" dirty="0" smtClean="0"/>
              <a:t> coupure du courant sur toute la maison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65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Posons </a:t>
            </a:r>
            <a:r>
              <a:rPr lang="fr-FR" dirty="0" err="1" smtClean="0"/>
              <a:t>mainon</a:t>
            </a:r>
            <a:r>
              <a:rPr lang="fr-FR" dirty="0" smtClean="0"/>
              <a:t> pourquoi ce matériel!???</a:t>
            </a:r>
          </a:p>
          <a:p>
            <a:endParaRPr lang="fr-FR" dirty="0" smtClean="0"/>
          </a:p>
          <a:p>
            <a:r>
              <a:rPr lang="fr-FR" dirty="0" smtClean="0"/>
              <a:t>Je</a:t>
            </a:r>
            <a:r>
              <a:rPr lang="fr-FR" baseline="0" dirty="0" smtClean="0"/>
              <a:t> vous laisse </a:t>
            </a:r>
            <a:r>
              <a:rPr lang="fr-FR" baseline="0" dirty="0" err="1" smtClean="0"/>
              <a:t>maintenat</a:t>
            </a:r>
            <a:r>
              <a:rPr lang="fr-FR" baseline="0" dirty="0" smtClean="0"/>
              <a:t> avec,,,, pour une </a:t>
            </a:r>
            <a:r>
              <a:rPr lang="fr-FR" baseline="0" dirty="0" err="1" smtClean="0"/>
              <a:t>etude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theorique</a:t>
            </a:r>
            <a:r>
              <a:rPr lang="fr-FR" baseline="0" dirty="0" smtClean="0"/>
              <a:t> du </a:t>
            </a:r>
            <a:r>
              <a:rPr lang="fr-FR" baseline="0" dirty="0" err="1" smtClean="0"/>
              <a:t>systene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217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Pwm</a:t>
            </a:r>
            <a:r>
              <a:rPr lang="fr-FR" dirty="0" smtClean="0"/>
              <a:t> pour varier la vitesse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387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68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Nous</a:t>
            </a:r>
            <a:r>
              <a:rPr lang="fr-FR" baseline="0" dirty="0" smtClean="0"/>
              <a:t> passons maintenant à notre étude qui consiste au dimensionnement de notre laboratoire d’électrotechnique n°20</a:t>
            </a:r>
          </a:p>
          <a:p>
            <a:r>
              <a:rPr lang="fr-FR" baseline="0" dirty="0" smtClean="0"/>
              <a:t>Alors c’est une  salle de TP pour les étudiants de l’IIA2 .</a:t>
            </a:r>
          </a:p>
          <a:p>
            <a:r>
              <a:rPr lang="fr-FR" baseline="0" dirty="0" smtClean="0"/>
              <a:t>2 séances de TP chaque semaine qui se déroule chacune 3 heures.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933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740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649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56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/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gaz naturel est la principale source de chaleur ou d’énergie des domiciles, des commerces, des institutions et des grandes entreprises à</a:t>
            </a:r>
            <a:r>
              <a:rPr lang="fr-F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tunisie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Il est acheminé jusqu’à votre résidence par un important réseau d’</a:t>
            </a:r>
            <a:r>
              <a:rPr lang="fr-F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infrétablissements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d’enseignement et de santé, des grandes entreprises et des commerces </a:t>
            </a:r>
            <a:r>
              <a:rPr lang="fr-FR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astructures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souterraines. En</a:t>
            </a:r>
            <a:r>
              <a:rPr lang="fr-F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tunisie</a:t>
            </a:r>
            <a:r>
              <a:rPr lang="fr-FR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 grande partie des utilisent le gaz naturel comme principale source d’énergie.</a:t>
            </a:r>
          </a:p>
          <a:p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gaz naturel est aujourd’hui une des sources d’énergie les plus utilisées dans le monde. Il fournit ses bienfaits à des millions de personnes.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403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Vidéo 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069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L’acquisition et l’affichage des courbes au moment du déclenchement d'un signal Digital de la machine</a:t>
            </a:r>
          </a:p>
          <a:p>
            <a:r>
              <a:rPr lang="fr-FR" dirty="0" smtClean="0"/>
              <a:t>- Affichage des courbe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565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</a:t>
            </a:r>
            <a:r>
              <a:rPr lang="fr-FR" baseline="0" dirty="0" smtClean="0"/>
              <a:t> ce qui concerne notre application nous souhaitons de la développer en ajoutant un module GSM pour informer l’occupant.</a:t>
            </a:r>
          </a:p>
          <a:p>
            <a:r>
              <a:rPr lang="fr-FR" baseline="0" dirty="0" smtClean="0"/>
              <a:t>Et un système de coupure de gaz.</a:t>
            </a:r>
          </a:p>
          <a:p>
            <a:r>
              <a:rPr lang="fr-FR" baseline="0" dirty="0" smtClean="0"/>
              <a:t>Nous souhaitons aussi d’intégrer l’application dans le domaine de l’IOT appliquée à la domotique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27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Nous sommes prêts pour vos questions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22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22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</a:t>
            </a:r>
            <a:r>
              <a:rPr lang="fr-FR" baseline="0" dirty="0" smtClean="0"/>
              <a:t> commencer laisse moi vous présenter le plan de notre travail </a:t>
            </a:r>
          </a:p>
          <a:p>
            <a:r>
              <a:rPr lang="fr-FR" baseline="0" dirty="0" smtClean="0"/>
              <a:t>Alors j'ai commencer par …..par la suite……  suivi par …..ainsi …..et je finis …..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06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689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9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09800" y="514350"/>
            <a:ext cx="4724400" cy="257175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Vennat</a:t>
            </a:r>
            <a:r>
              <a:rPr lang="fr-FR" dirty="0" smtClean="0"/>
              <a:t> </a:t>
            </a:r>
            <a:r>
              <a:rPr lang="fr-FR" dirty="0" err="1" smtClean="0"/>
              <a:t>maisnan</a:t>
            </a:r>
            <a:r>
              <a:rPr lang="fr-FR" dirty="0" smtClean="0"/>
              <a:t> au logigramme, par une </a:t>
            </a:r>
            <a:r>
              <a:rPr lang="fr-FR" dirty="0" err="1" smtClean="0"/>
              <a:t>etape</a:t>
            </a:r>
            <a:r>
              <a:rPr lang="fr-FR" dirty="0" smtClean="0"/>
              <a:t> de début ou de repos on va</a:t>
            </a:r>
            <a:r>
              <a:rPr lang="fr-FR" baseline="0" dirty="0" smtClean="0"/>
              <a:t> tester la présence du gaz si non on revient au repos si </a:t>
            </a:r>
            <a:r>
              <a:rPr lang="fr-FR" baseline="0" dirty="0" err="1" smtClean="0"/>
              <a:t>ui</a:t>
            </a:r>
            <a:r>
              <a:rPr lang="fr-FR" baseline="0" dirty="0" smtClean="0"/>
              <a:t>  le ventilateur sera activé </a:t>
            </a:r>
          </a:p>
          <a:p>
            <a:r>
              <a:rPr lang="fr-FR" baseline="0" dirty="0" smtClean="0"/>
              <a:t>Un </a:t>
            </a:r>
            <a:r>
              <a:rPr lang="fr-FR" baseline="0" dirty="0" err="1" smtClean="0"/>
              <a:t>dispositive</a:t>
            </a:r>
            <a:r>
              <a:rPr lang="fr-FR" baseline="0" dirty="0" smtClean="0"/>
              <a:t> d’aération sera mise en marche le </a:t>
            </a:r>
            <a:r>
              <a:rPr lang="fr-FR" baseline="0" dirty="0" err="1" smtClean="0"/>
              <a:t>buzzer</a:t>
            </a:r>
            <a:r>
              <a:rPr lang="fr-FR" baseline="0" dirty="0" smtClean="0"/>
              <a:t> sera activé pour l’alerte et </a:t>
            </a:r>
            <a:r>
              <a:rPr lang="fr-FR" baseline="0" dirty="0" err="1" smtClean="0"/>
              <a:t>biensur</a:t>
            </a:r>
            <a:r>
              <a:rPr lang="fr-FR" baseline="0" dirty="0" smtClean="0"/>
              <a:t> un déclenchement du disjoncteur </a:t>
            </a:r>
            <a:r>
              <a:rPr lang="fr-FR" baseline="0" dirty="0" err="1" smtClean="0"/>
              <a:t>differentiel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géneral</a:t>
            </a:r>
            <a:r>
              <a:rPr lang="fr-FR" baseline="0" dirty="0" smtClean="0"/>
              <a:t> pour assurer a 100% notre but qui est bien </a:t>
            </a:r>
            <a:r>
              <a:rPr lang="fr-FR" baseline="0" dirty="0" err="1" smtClean="0"/>
              <a:t>évidament</a:t>
            </a:r>
            <a:r>
              <a:rPr lang="fr-FR" baseline="0" dirty="0" smtClean="0"/>
              <a:t> la </a:t>
            </a:r>
            <a:r>
              <a:rPr lang="fr-FR" baseline="0" dirty="0" err="1" smtClean="0"/>
              <a:t>sécuritee</a:t>
            </a:r>
            <a:r>
              <a:rPr lang="fr-FR" baseline="0" dirty="0" smtClean="0"/>
              <a:t> du habitant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097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Passant ensemble au choix du matériel,</a:t>
            </a:r>
            <a:r>
              <a:rPr lang="fr-FR" baseline="0" dirty="0" smtClean="0"/>
              <a:t> un capteur de gaz MQ-2 pour la </a:t>
            </a:r>
            <a:r>
              <a:rPr lang="fr-FR" baseline="0" dirty="0" err="1" smtClean="0"/>
              <a:t>detection</a:t>
            </a:r>
            <a:r>
              <a:rPr lang="fr-FR" baseline="0" dirty="0" smtClean="0"/>
              <a:t> du gaz,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AE8B0-239E-422B-993D-584A7E7B8683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6455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Une ventilateur</a:t>
            </a:r>
            <a:r>
              <a:rPr lang="fr-FR" baseline="0" dirty="0" smtClean="0"/>
              <a:t> 12 V avec trois broche ( 2 pour l’alimentation et la </a:t>
            </a:r>
            <a:r>
              <a:rPr lang="fr-FR" baseline="0" dirty="0" err="1" smtClean="0"/>
              <a:t>troisieme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pouur</a:t>
            </a:r>
            <a:r>
              <a:rPr lang="fr-FR" baseline="0" dirty="0" smtClean="0"/>
              <a:t> la variation du vitesse de rotation) et dan notre cas elle est extraite d’un ancien ordinateur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036C0-3D9F-45F0-B879-F6740A217BA3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084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45118" y="2130432"/>
            <a:ext cx="10711339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90236" y="3886200"/>
            <a:ext cx="882110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2590642" y="274645"/>
            <a:ext cx="3907363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68547" y="274645"/>
            <a:ext cx="11512064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95437" y="4406907"/>
            <a:ext cx="1071133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95437" y="2906713"/>
            <a:ext cx="1071133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8547" y="1600206"/>
            <a:ext cx="770971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788286" y="1600206"/>
            <a:ext cx="770971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079" y="274638"/>
            <a:ext cx="1134141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079" y="1535113"/>
            <a:ext cx="556788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0079" y="2174875"/>
            <a:ext cx="556788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401430" y="1535113"/>
            <a:ext cx="557007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401430" y="2174875"/>
            <a:ext cx="557007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084" y="273050"/>
            <a:ext cx="4145831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26866" y="273057"/>
            <a:ext cx="70446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30084" y="1435103"/>
            <a:ext cx="4145831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69997" y="4800600"/>
            <a:ext cx="756094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469997" y="612775"/>
            <a:ext cx="756094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469997" y="5367338"/>
            <a:ext cx="756094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30079" y="274638"/>
            <a:ext cx="113414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30079" y="1600206"/>
            <a:ext cx="113414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30079" y="6356357"/>
            <a:ext cx="2940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F9E95-28AB-4EC6-8473-DBEB7F90CECD}" type="datetimeFigureOut">
              <a:rPr lang="fr-FR" smtClean="0"/>
              <a:pPr/>
              <a:t>18/04/2018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305538" y="6356357"/>
            <a:ext cx="399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31129" y="6356357"/>
            <a:ext cx="2940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CFBCB-7184-4241-93ED-FF1651786AE1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ASUS\Desktop\LAb\1.mp4" TargetMode="Externa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601575" cy="6858000"/>
          </a:xfrm>
          <a:prstGeom prst="rect">
            <a:avLst/>
          </a:prstGeom>
        </p:spPr>
        <p:style>
          <a:lnRef idx="1">
            <a:schemeClr val="accent4"/>
          </a:lnRef>
          <a:fillRef idx="1001">
            <a:schemeClr val="lt1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endParaRPr lang="fr-FR" sz="48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fr-FR" sz="48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fr-FR" sz="48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fr-FR" sz="48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fr-FR" sz="24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fr-FR" sz="2400" b="1" dirty="0" smtClean="0">
              <a:solidFill>
                <a:srgbClr val="00B0F0"/>
              </a:solidFill>
            </a:endParaRPr>
          </a:p>
          <a:p>
            <a:pPr>
              <a:defRPr/>
            </a:pPr>
            <a:endParaRPr lang="fr-FR" sz="2400" b="1" dirty="0" smtClean="0">
              <a:solidFill>
                <a:srgbClr val="00B0F0"/>
              </a:solidFill>
            </a:endParaRPr>
          </a:p>
          <a:p>
            <a:pPr>
              <a:defRPr/>
            </a:pPr>
            <a:endParaRPr lang="fr-FR" sz="2400" b="1" dirty="0" smtClean="0">
              <a:solidFill>
                <a:srgbClr val="00B0F0"/>
              </a:solidFill>
            </a:endParaRPr>
          </a:p>
          <a:p>
            <a:pPr>
              <a:defRPr/>
            </a:pPr>
            <a:endParaRPr lang="fr-FR" sz="2400" b="1" dirty="0" smtClean="0">
              <a:solidFill>
                <a:srgbClr val="00B0F0"/>
              </a:solidFill>
            </a:endParaRPr>
          </a:p>
          <a:p>
            <a:pPr>
              <a:defRPr/>
            </a:pPr>
            <a:r>
              <a:rPr lang="fr-FR" sz="2400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8689" y="571480"/>
            <a:ext cx="3524477" cy="10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/>
          <p:cNvSpPr txBox="1"/>
          <p:nvPr/>
        </p:nvSpPr>
        <p:spPr>
          <a:xfrm>
            <a:off x="1514441" y="2730997"/>
            <a:ext cx="10287072" cy="76944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Projet CAO: Système de détection de gaz</a:t>
            </a:r>
            <a:endParaRPr lang="fr-FR" sz="4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371697" y="3768400"/>
            <a:ext cx="34290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Réalisé par: </a:t>
            </a:r>
          </a:p>
          <a:p>
            <a:pPr>
              <a:defRPr/>
            </a:pPr>
            <a:r>
              <a:rPr lang="fr-FR" sz="2000" b="1" dirty="0" err="1" smtClean="0"/>
              <a:t>Marwa</a:t>
            </a:r>
            <a:r>
              <a:rPr lang="fr-FR" sz="2000" b="1" dirty="0" smtClean="0"/>
              <a:t> AYARI - </a:t>
            </a:r>
            <a:r>
              <a:rPr lang="fr-FR" sz="2000" b="1" dirty="0" err="1" smtClean="0"/>
              <a:t>Eya</a:t>
            </a:r>
            <a:r>
              <a:rPr lang="fr-FR" sz="2000" b="1" dirty="0" smtClean="0"/>
              <a:t> AFFES </a:t>
            </a:r>
          </a:p>
          <a:p>
            <a:pPr>
              <a:defRPr/>
            </a:pPr>
            <a:r>
              <a:rPr lang="fr-FR" sz="2000" b="1" dirty="0" smtClean="0"/>
              <a:t> Mohamed Amine HADDED</a:t>
            </a:r>
          </a:p>
          <a:p>
            <a:pPr>
              <a:defRPr/>
            </a:pPr>
            <a:r>
              <a:rPr lang="fr-FR" sz="2000" b="1" dirty="0" err="1" smtClean="0"/>
              <a:t>Abderrahim</a:t>
            </a:r>
            <a:r>
              <a:rPr lang="fr-FR" sz="2000" b="1" dirty="0" smtClean="0"/>
              <a:t> GOUBAA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71697" y="5763300"/>
            <a:ext cx="2643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Niveau: </a:t>
            </a:r>
            <a:r>
              <a:rPr lang="fr-FR" sz="2000" b="1" dirty="0" smtClean="0"/>
              <a:t>IIA4/1</a:t>
            </a:r>
          </a:p>
        </p:txBody>
      </p:sp>
      <p:pic>
        <p:nvPicPr>
          <p:cNvPr id="12" name="Picture 2" descr="C:\Users\ASUS\Desktop\Projet labview\20180417_195027.jpg"/>
          <p:cNvPicPr>
            <a:picLocks noChangeAspect="1" noChangeArrowheads="1"/>
          </p:cNvPicPr>
          <p:nvPr/>
        </p:nvPicPr>
        <p:blipFill>
          <a:blip r:embed="rId4" cstate="print"/>
          <a:srcRect l="20701" t="-631" r="12710" b="-3543"/>
          <a:stretch>
            <a:fillRect/>
          </a:stretch>
        </p:blipFill>
        <p:spPr bwMode="auto">
          <a:xfrm>
            <a:off x="6086473" y="3618000"/>
            <a:ext cx="3681822" cy="32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Résultat de recherche d'images pour &quot;labview&quot;"/>
          <p:cNvPicPr>
            <a:picLocks noChangeAspect="1" noChangeArrowheads="1"/>
          </p:cNvPicPr>
          <p:nvPr/>
        </p:nvPicPr>
        <p:blipFill>
          <a:blip r:embed="rId5"/>
          <a:srcRect t="21262" b="14955"/>
          <a:stretch>
            <a:fillRect/>
          </a:stretch>
        </p:blipFill>
        <p:spPr bwMode="auto">
          <a:xfrm>
            <a:off x="6586539" y="642918"/>
            <a:ext cx="4374223" cy="1116000"/>
          </a:xfrm>
          <a:prstGeom prst="rect">
            <a:avLst/>
          </a:prstGeom>
          <a:noFill/>
        </p:spPr>
      </p:pic>
      <p:sp>
        <p:nvSpPr>
          <p:cNvPr id="14" name="ZoneTexte 13"/>
          <p:cNvSpPr txBox="1"/>
          <p:nvPr/>
        </p:nvSpPr>
        <p:spPr>
          <a:xfrm>
            <a:off x="2371697" y="5263234"/>
            <a:ext cx="35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Date : </a:t>
            </a:r>
            <a:r>
              <a:rPr lang="fr-FR" sz="2000" b="1" dirty="0" smtClean="0"/>
              <a:t>Le 18/04/2018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0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ulle ronde 18"/>
          <p:cNvSpPr/>
          <p:nvPr/>
        </p:nvSpPr>
        <p:spPr>
          <a:xfrm>
            <a:off x="7800985" y="571480"/>
            <a:ext cx="4134921" cy="2857520"/>
          </a:xfrm>
          <a:prstGeom prst="wedgeEllipseCallout">
            <a:avLst>
              <a:gd name="adj1" fmla="val -58835"/>
              <a:gd name="adj2" fmla="val 37061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8443927" y="1071546"/>
            <a:ext cx="36426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Ventilateur</a:t>
            </a:r>
            <a:r>
              <a:rPr lang="fr-FR" sz="2000" dirty="0" smtClean="0"/>
              <a:t> 3 broches </a:t>
            </a:r>
            <a:r>
              <a:rPr lang="fr-FR" sz="2000" dirty="0"/>
              <a:t>12v</a:t>
            </a:r>
          </a:p>
          <a:p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l="7114" r="8444"/>
          <a:stretch>
            <a:fillRect/>
          </a:stretch>
        </p:blipFill>
        <p:spPr bwMode="auto">
          <a:xfrm>
            <a:off x="8943993" y="1500174"/>
            <a:ext cx="180333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2357" y="3643314"/>
            <a:ext cx="5040000" cy="252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Rectangle à coins arrondis 25"/>
          <p:cNvSpPr/>
          <p:nvPr/>
        </p:nvSpPr>
        <p:spPr>
          <a:xfrm>
            <a:off x="2953472" y="1114906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Début</a:t>
            </a:r>
            <a:endParaRPr lang="fr-FR" dirty="0"/>
          </a:p>
        </p:txBody>
      </p:sp>
      <p:sp>
        <p:nvSpPr>
          <p:cNvPr id="28" name="Rectangle à coins arrondis 27"/>
          <p:cNvSpPr/>
          <p:nvPr/>
        </p:nvSpPr>
        <p:spPr>
          <a:xfrm>
            <a:off x="2081481" y="2953444"/>
            <a:ext cx="5148000" cy="45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Activation du système de ventilation</a:t>
            </a:r>
            <a:endParaRPr lang="fr-FR" b="1" dirty="0"/>
          </a:p>
        </p:txBody>
      </p:sp>
      <p:sp>
        <p:nvSpPr>
          <p:cNvPr id="29" name="Organigramme : Décision 28"/>
          <p:cNvSpPr/>
          <p:nvPr/>
        </p:nvSpPr>
        <p:spPr>
          <a:xfrm>
            <a:off x="1629190" y="1785926"/>
            <a:ext cx="5957481" cy="785818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Existence d’une fuite de gaz ?</a:t>
            </a:r>
            <a:endParaRPr lang="fr-FR" dirty="0"/>
          </a:p>
        </p:txBody>
      </p:sp>
      <p:cxnSp>
        <p:nvCxnSpPr>
          <p:cNvPr id="30" name="Connecteur en angle 29"/>
          <p:cNvCxnSpPr/>
          <p:nvPr/>
        </p:nvCxnSpPr>
        <p:spPr>
          <a:xfrm flipV="1">
            <a:off x="1870517" y="1358476"/>
            <a:ext cx="1091475" cy="828000"/>
          </a:xfrm>
          <a:prstGeom prst="bentConnector3">
            <a:avLst>
              <a:gd name="adj1" fmla="val -1549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787561" y="1829286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cxnSp>
        <p:nvCxnSpPr>
          <p:cNvPr id="36" name="Connecteur droit avec flèche 35"/>
          <p:cNvCxnSpPr/>
          <p:nvPr/>
        </p:nvCxnSpPr>
        <p:spPr>
          <a:xfrm rot="5400000">
            <a:off x="4449630" y="2721167"/>
            <a:ext cx="35719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rot="5400000">
            <a:off x="4448225" y="3508390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à coins arrondis 38"/>
          <p:cNvSpPr/>
          <p:nvPr/>
        </p:nvSpPr>
        <p:spPr>
          <a:xfrm>
            <a:off x="2081481" y="3713612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Mise en marche du dispositif d’aération</a:t>
            </a:r>
            <a:endParaRPr lang="fr-FR" dirty="0"/>
          </a:p>
        </p:txBody>
      </p:sp>
      <p:cxnSp>
        <p:nvCxnSpPr>
          <p:cNvPr id="42" name="Connecteur droit avec flèche 41"/>
          <p:cNvCxnSpPr/>
          <p:nvPr/>
        </p:nvCxnSpPr>
        <p:spPr>
          <a:xfrm rot="5400000">
            <a:off x="4448225" y="4291398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à coins arrondis 43"/>
          <p:cNvSpPr/>
          <p:nvPr/>
        </p:nvSpPr>
        <p:spPr>
          <a:xfrm>
            <a:off x="2081481" y="4499430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Emission d’une alerte sous forme d’un signal sonore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4725581" y="2531524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rot="5400000">
            <a:off x="4448225" y="5080026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à coins arrondis 47"/>
          <p:cNvSpPr/>
          <p:nvPr/>
        </p:nvSpPr>
        <p:spPr>
          <a:xfrm>
            <a:off x="2081481" y="5285248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Déclenchement du disjoncteur différentiel général</a:t>
            </a:r>
            <a:endParaRPr lang="fr-FR" dirty="0"/>
          </a:p>
        </p:txBody>
      </p:sp>
      <p:cxnSp>
        <p:nvCxnSpPr>
          <p:cNvPr id="49" name="Connecteur en angle 42"/>
          <p:cNvCxnSpPr>
            <a:stCxn id="53" idx="1"/>
          </p:cNvCxnSpPr>
          <p:nvPr/>
        </p:nvCxnSpPr>
        <p:spPr>
          <a:xfrm rot="10800000">
            <a:off x="196858" y="2167626"/>
            <a:ext cx="2756614" cy="41327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rot="5400000">
            <a:off x="4484225" y="1686440"/>
            <a:ext cx="288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à coins arrondis 52"/>
          <p:cNvSpPr/>
          <p:nvPr/>
        </p:nvSpPr>
        <p:spPr>
          <a:xfrm>
            <a:off x="2953472" y="6075344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cxnSp>
        <p:nvCxnSpPr>
          <p:cNvPr id="54" name="Connecteur droit avec flèche 53"/>
          <p:cNvCxnSpPr/>
          <p:nvPr/>
        </p:nvCxnSpPr>
        <p:spPr>
          <a:xfrm rot="5400000">
            <a:off x="4448225" y="5865844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620267" y="260648"/>
            <a:ext cx="6120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Choix du matériel (2/5)</a:t>
            </a:r>
            <a:r>
              <a:rPr lang="fr-FR" sz="4000" b="1" dirty="0" smtClean="0">
                <a:solidFill>
                  <a:schemeClr val="accent5"/>
                </a:solidFill>
              </a:rPr>
              <a:t> </a:t>
            </a:r>
            <a:endParaRPr lang="fr-FR" sz="4000" dirty="0"/>
          </a:p>
        </p:txBody>
      </p:sp>
      <p:sp>
        <p:nvSpPr>
          <p:cNvPr id="25" name="Chevron 24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9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ulle ronde 18"/>
          <p:cNvSpPr/>
          <p:nvPr/>
        </p:nvSpPr>
        <p:spPr>
          <a:xfrm>
            <a:off x="7884963" y="764704"/>
            <a:ext cx="3773674" cy="2643206"/>
          </a:xfrm>
          <a:prstGeom prst="wedgeEllipseCallout">
            <a:avLst>
              <a:gd name="adj1" fmla="val -56498"/>
              <a:gd name="adj2" fmla="val 504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13181" t="10625" r="13182" b="12500"/>
          <a:stretch>
            <a:fillRect/>
          </a:stretch>
        </p:blipFill>
        <p:spPr bwMode="auto">
          <a:xfrm>
            <a:off x="8801117" y="1643050"/>
            <a:ext cx="1929550" cy="14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ZoneTexte 21"/>
          <p:cNvSpPr txBox="1"/>
          <p:nvPr/>
        </p:nvSpPr>
        <p:spPr>
          <a:xfrm>
            <a:off x="8597116" y="1251694"/>
            <a:ext cx="22757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Servo</a:t>
            </a:r>
            <a:r>
              <a:rPr lang="fr-FR" sz="2000" b="1" dirty="0" smtClean="0"/>
              <a:t> moteur </a:t>
            </a:r>
            <a:r>
              <a:rPr lang="fr-FR" sz="2000" dirty="0" smtClean="0"/>
              <a:t>S90g</a:t>
            </a:r>
          </a:p>
          <a:p>
            <a:endParaRPr lang="fr-FR" dirty="0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4"/>
          <a:srcRect b="6541"/>
          <a:stretch>
            <a:fillRect/>
          </a:stretch>
        </p:blipFill>
        <p:spPr bwMode="auto">
          <a:xfrm>
            <a:off x="7800985" y="3643314"/>
            <a:ext cx="4258218" cy="3061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Rectangle à coins arrondis 25"/>
          <p:cNvSpPr/>
          <p:nvPr/>
        </p:nvSpPr>
        <p:spPr>
          <a:xfrm>
            <a:off x="2953472" y="1114906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Début</a:t>
            </a:r>
            <a:endParaRPr lang="fr-FR" dirty="0"/>
          </a:p>
        </p:txBody>
      </p:sp>
      <p:sp>
        <p:nvSpPr>
          <p:cNvPr id="28" name="Rectangle à coins arrondis 27"/>
          <p:cNvSpPr/>
          <p:nvPr/>
        </p:nvSpPr>
        <p:spPr>
          <a:xfrm>
            <a:off x="2081481" y="2953444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Activation du système de ventilation</a:t>
            </a:r>
            <a:endParaRPr lang="fr-FR" dirty="0"/>
          </a:p>
        </p:txBody>
      </p:sp>
      <p:sp>
        <p:nvSpPr>
          <p:cNvPr id="29" name="Organigramme : Décision 28"/>
          <p:cNvSpPr/>
          <p:nvPr/>
        </p:nvSpPr>
        <p:spPr>
          <a:xfrm>
            <a:off x="1629190" y="1785926"/>
            <a:ext cx="5957481" cy="785818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Existence d’une fuite de gaz ?</a:t>
            </a:r>
            <a:endParaRPr lang="fr-FR" dirty="0"/>
          </a:p>
        </p:txBody>
      </p:sp>
      <p:cxnSp>
        <p:nvCxnSpPr>
          <p:cNvPr id="30" name="Connecteur en angle 29"/>
          <p:cNvCxnSpPr/>
          <p:nvPr/>
        </p:nvCxnSpPr>
        <p:spPr>
          <a:xfrm flipV="1">
            <a:off x="1870517" y="1358476"/>
            <a:ext cx="1091475" cy="828000"/>
          </a:xfrm>
          <a:prstGeom prst="bentConnector3">
            <a:avLst>
              <a:gd name="adj1" fmla="val -1549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787561" y="1829286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cxnSp>
        <p:nvCxnSpPr>
          <p:cNvPr id="36" name="Connecteur droit avec flèche 35"/>
          <p:cNvCxnSpPr/>
          <p:nvPr/>
        </p:nvCxnSpPr>
        <p:spPr>
          <a:xfrm rot="5400000">
            <a:off x="4449630" y="2721167"/>
            <a:ext cx="35719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rot="5400000">
            <a:off x="4448225" y="3508390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à coins arrondis 38"/>
          <p:cNvSpPr/>
          <p:nvPr/>
        </p:nvSpPr>
        <p:spPr>
          <a:xfrm>
            <a:off x="2081481" y="3713612"/>
            <a:ext cx="5148000" cy="45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Mise en marche du dispositif d’aération</a:t>
            </a:r>
            <a:endParaRPr lang="fr-FR" b="1" dirty="0"/>
          </a:p>
        </p:txBody>
      </p:sp>
      <p:cxnSp>
        <p:nvCxnSpPr>
          <p:cNvPr id="42" name="Connecteur droit avec flèche 41"/>
          <p:cNvCxnSpPr/>
          <p:nvPr/>
        </p:nvCxnSpPr>
        <p:spPr>
          <a:xfrm rot="5400000">
            <a:off x="4448225" y="4291398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à coins arrondis 43"/>
          <p:cNvSpPr/>
          <p:nvPr/>
        </p:nvSpPr>
        <p:spPr>
          <a:xfrm>
            <a:off x="2081481" y="4499430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Emission d’une alerte sous forme d’un signal sonore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4725581" y="2531524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rot="5400000">
            <a:off x="4448225" y="5080026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à coins arrondis 47"/>
          <p:cNvSpPr/>
          <p:nvPr/>
        </p:nvSpPr>
        <p:spPr>
          <a:xfrm>
            <a:off x="2081481" y="5285248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Déclenchement du disjoncteur différentiel général</a:t>
            </a:r>
            <a:endParaRPr lang="fr-FR" dirty="0"/>
          </a:p>
        </p:txBody>
      </p:sp>
      <p:cxnSp>
        <p:nvCxnSpPr>
          <p:cNvPr id="49" name="Connecteur en angle 42"/>
          <p:cNvCxnSpPr>
            <a:stCxn id="53" idx="1"/>
          </p:cNvCxnSpPr>
          <p:nvPr/>
        </p:nvCxnSpPr>
        <p:spPr>
          <a:xfrm rot="10800000">
            <a:off x="196858" y="2167626"/>
            <a:ext cx="2756614" cy="41327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rot="5400000">
            <a:off x="4484225" y="1686440"/>
            <a:ext cx="288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à coins arrondis 52"/>
          <p:cNvSpPr/>
          <p:nvPr/>
        </p:nvSpPr>
        <p:spPr>
          <a:xfrm>
            <a:off x="2953472" y="6075344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cxnSp>
        <p:nvCxnSpPr>
          <p:cNvPr id="54" name="Connecteur droit avec flèche 53"/>
          <p:cNvCxnSpPr/>
          <p:nvPr/>
        </p:nvCxnSpPr>
        <p:spPr>
          <a:xfrm rot="5400000">
            <a:off x="4448225" y="5865844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620267" y="260648"/>
            <a:ext cx="6120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Choix du matériel (3/5) </a:t>
            </a:r>
            <a:endParaRPr lang="fr-FR" sz="4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10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ulle ronde 19"/>
          <p:cNvSpPr/>
          <p:nvPr/>
        </p:nvSpPr>
        <p:spPr>
          <a:xfrm>
            <a:off x="7586671" y="1571612"/>
            <a:ext cx="3643337" cy="2500330"/>
          </a:xfrm>
          <a:prstGeom prst="wedgeEllipseCallout">
            <a:avLst>
              <a:gd name="adj1" fmla="val -55947"/>
              <a:gd name="adj2" fmla="val 6187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dirty="0"/>
          </a:p>
        </p:txBody>
      </p:sp>
      <p:pic>
        <p:nvPicPr>
          <p:cNvPr id="7170" name="Picture 2" descr="Image associée"/>
          <p:cNvPicPr>
            <a:picLocks noChangeAspect="1" noChangeArrowheads="1"/>
          </p:cNvPicPr>
          <p:nvPr/>
        </p:nvPicPr>
        <p:blipFill>
          <a:blip r:embed="rId3" cstate="print"/>
          <a:srcRect t="12195" r="7127" b="20936"/>
          <a:stretch>
            <a:fillRect/>
          </a:stretch>
        </p:blipFill>
        <p:spPr bwMode="auto">
          <a:xfrm>
            <a:off x="8015300" y="2214554"/>
            <a:ext cx="2428892" cy="1584000"/>
          </a:xfrm>
          <a:prstGeom prst="rect">
            <a:avLst/>
          </a:prstGeom>
          <a:noFill/>
        </p:spPr>
      </p:pic>
      <p:sp>
        <p:nvSpPr>
          <p:cNvPr id="21" name="ZoneTexte 20"/>
          <p:cNvSpPr txBox="1"/>
          <p:nvPr/>
        </p:nvSpPr>
        <p:spPr>
          <a:xfrm>
            <a:off x="8301051" y="1785926"/>
            <a:ext cx="2756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Buzzer</a:t>
            </a:r>
            <a:r>
              <a:rPr lang="fr-FR" sz="2000" dirty="0" smtClean="0"/>
              <a:t> 12V 95db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 l="20527" t="5363" r="16870" b="6144"/>
          <a:stretch>
            <a:fillRect/>
          </a:stretch>
        </p:blipFill>
        <p:spPr bwMode="auto">
          <a:xfrm>
            <a:off x="10515629" y="3857628"/>
            <a:ext cx="1935534" cy="27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Rectangle à coins arrondis 25"/>
          <p:cNvSpPr/>
          <p:nvPr/>
        </p:nvSpPr>
        <p:spPr>
          <a:xfrm>
            <a:off x="2953472" y="1114906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Début</a:t>
            </a:r>
            <a:endParaRPr lang="fr-FR" dirty="0"/>
          </a:p>
        </p:txBody>
      </p:sp>
      <p:sp>
        <p:nvSpPr>
          <p:cNvPr id="28" name="Rectangle à coins arrondis 27"/>
          <p:cNvSpPr/>
          <p:nvPr/>
        </p:nvSpPr>
        <p:spPr>
          <a:xfrm>
            <a:off x="2081481" y="2953444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Activation du système de ventilation</a:t>
            </a:r>
            <a:endParaRPr lang="fr-FR" dirty="0"/>
          </a:p>
        </p:txBody>
      </p:sp>
      <p:sp>
        <p:nvSpPr>
          <p:cNvPr id="29" name="Organigramme : Décision 28"/>
          <p:cNvSpPr/>
          <p:nvPr/>
        </p:nvSpPr>
        <p:spPr>
          <a:xfrm>
            <a:off x="1629190" y="1785926"/>
            <a:ext cx="5957481" cy="785818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Existence d’une fuite de gaz ?</a:t>
            </a:r>
            <a:endParaRPr lang="fr-FR" dirty="0"/>
          </a:p>
        </p:txBody>
      </p:sp>
      <p:cxnSp>
        <p:nvCxnSpPr>
          <p:cNvPr id="30" name="Connecteur en angle 29"/>
          <p:cNvCxnSpPr/>
          <p:nvPr/>
        </p:nvCxnSpPr>
        <p:spPr>
          <a:xfrm flipV="1">
            <a:off x="1870517" y="1358476"/>
            <a:ext cx="1091475" cy="828000"/>
          </a:xfrm>
          <a:prstGeom prst="bentConnector3">
            <a:avLst>
              <a:gd name="adj1" fmla="val -1549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787561" y="1829286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cxnSp>
        <p:nvCxnSpPr>
          <p:cNvPr id="36" name="Connecteur droit avec flèche 35"/>
          <p:cNvCxnSpPr/>
          <p:nvPr/>
        </p:nvCxnSpPr>
        <p:spPr>
          <a:xfrm rot="5400000">
            <a:off x="4449630" y="2721167"/>
            <a:ext cx="35719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rot="5400000">
            <a:off x="4448225" y="3508390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à coins arrondis 38"/>
          <p:cNvSpPr/>
          <p:nvPr/>
        </p:nvSpPr>
        <p:spPr>
          <a:xfrm>
            <a:off x="2081481" y="3713612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Mise en marche du dispositif d’aération</a:t>
            </a:r>
            <a:endParaRPr lang="fr-FR" dirty="0"/>
          </a:p>
        </p:txBody>
      </p:sp>
      <p:cxnSp>
        <p:nvCxnSpPr>
          <p:cNvPr id="42" name="Connecteur droit avec flèche 41"/>
          <p:cNvCxnSpPr/>
          <p:nvPr/>
        </p:nvCxnSpPr>
        <p:spPr>
          <a:xfrm rot="5400000">
            <a:off x="4448225" y="4291398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à coins arrondis 43"/>
          <p:cNvSpPr/>
          <p:nvPr/>
        </p:nvSpPr>
        <p:spPr>
          <a:xfrm>
            <a:off x="2081481" y="4499430"/>
            <a:ext cx="5148000" cy="45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Emission d’une alerte sous forme d’un signal sonore</a:t>
            </a:r>
            <a:endParaRPr lang="fr-FR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4725581" y="2531524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rot="5400000">
            <a:off x="4448225" y="5080026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à coins arrondis 47"/>
          <p:cNvSpPr/>
          <p:nvPr/>
        </p:nvSpPr>
        <p:spPr>
          <a:xfrm>
            <a:off x="2081481" y="5285248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Déclenchement du disjoncteur différentiel général</a:t>
            </a:r>
            <a:endParaRPr lang="fr-FR" dirty="0"/>
          </a:p>
        </p:txBody>
      </p:sp>
      <p:cxnSp>
        <p:nvCxnSpPr>
          <p:cNvPr id="49" name="Connecteur en angle 42"/>
          <p:cNvCxnSpPr>
            <a:stCxn id="53" idx="1"/>
          </p:cNvCxnSpPr>
          <p:nvPr/>
        </p:nvCxnSpPr>
        <p:spPr>
          <a:xfrm rot="10800000">
            <a:off x="196858" y="2167626"/>
            <a:ext cx="2756614" cy="41327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rot="5400000">
            <a:off x="4484225" y="1686440"/>
            <a:ext cx="288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à coins arrondis 52"/>
          <p:cNvSpPr/>
          <p:nvPr/>
        </p:nvSpPr>
        <p:spPr>
          <a:xfrm>
            <a:off x="2953472" y="6075344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cxnSp>
        <p:nvCxnSpPr>
          <p:cNvPr id="54" name="Connecteur droit avec flèche 53"/>
          <p:cNvCxnSpPr/>
          <p:nvPr/>
        </p:nvCxnSpPr>
        <p:spPr>
          <a:xfrm rot="5400000">
            <a:off x="4448225" y="5865844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620267" y="260648"/>
            <a:ext cx="6120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Choix du matériel (4/5) </a:t>
            </a:r>
            <a:endParaRPr lang="fr-FR" sz="4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11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ulle ronde 18"/>
          <p:cNvSpPr/>
          <p:nvPr/>
        </p:nvSpPr>
        <p:spPr>
          <a:xfrm>
            <a:off x="8158175" y="3429000"/>
            <a:ext cx="3942931" cy="2786082"/>
          </a:xfrm>
          <a:prstGeom prst="wedgeEllipseCallout">
            <a:avLst>
              <a:gd name="adj1" fmla="val -65134"/>
              <a:gd name="adj2" fmla="val 2679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9086869" y="3929066"/>
            <a:ext cx="2362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Relais</a:t>
            </a:r>
            <a:r>
              <a:rPr lang="fr-FR" sz="2000" dirty="0" smtClean="0"/>
              <a:t> 5PCS 5V</a:t>
            </a:r>
            <a:endParaRPr lang="fr-FR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3928" t="8214" r="3830" b="41428"/>
          <a:stretch>
            <a:fillRect/>
          </a:stretch>
        </p:blipFill>
        <p:spPr bwMode="auto">
          <a:xfrm>
            <a:off x="8842074" y="4352932"/>
            <a:ext cx="2566293" cy="13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81575" y="785794"/>
            <a:ext cx="2520000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Rectangle à coins arrondis 25"/>
          <p:cNvSpPr/>
          <p:nvPr/>
        </p:nvSpPr>
        <p:spPr>
          <a:xfrm>
            <a:off x="2953472" y="1114906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Début</a:t>
            </a:r>
            <a:endParaRPr lang="fr-FR" dirty="0"/>
          </a:p>
        </p:txBody>
      </p:sp>
      <p:sp>
        <p:nvSpPr>
          <p:cNvPr id="28" name="Rectangle à coins arrondis 27"/>
          <p:cNvSpPr/>
          <p:nvPr/>
        </p:nvSpPr>
        <p:spPr>
          <a:xfrm>
            <a:off x="2081481" y="2953444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Activation du système de ventilation</a:t>
            </a:r>
            <a:endParaRPr lang="fr-FR" dirty="0"/>
          </a:p>
        </p:txBody>
      </p:sp>
      <p:sp>
        <p:nvSpPr>
          <p:cNvPr id="29" name="Organigramme : Décision 28"/>
          <p:cNvSpPr/>
          <p:nvPr/>
        </p:nvSpPr>
        <p:spPr>
          <a:xfrm>
            <a:off x="1629190" y="1785926"/>
            <a:ext cx="5957481" cy="785818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Existence d’une fuite de gaz ?</a:t>
            </a:r>
            <a:endParaRPr lang="fr-FR" dirty="0"/>
          </a:p>
        </p:txBody>
      </p:sp>
      <p:cxnSp>
        <p:nvCxnSpPr>
          <p:cNvPr id="30" name="Connecteur en angle 29"/>
          <p:cNvCxnSpPr/>
          <p:nvPr/>
        </p:nvCxnSpPr>
        <p:spPr>
          <a:xfrm flipV="1">
            <a:off x="1870517" y="1358476"/>
            <a:ext cx="1091475" cy="828000"/>
          </a:xfrm>
          <a:prstGeom prst="bentConnector3">
            <a:avLst>
              <a:gd name="adj1" fmla="val -1549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787561" y="1829286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cxnSp>
        <p:nvCxnSpPr>
          <p:cNvPr id="36" name="Connecteur droit avec flèche 35"/>
          <p:cNvCxnSpPr/>
          <p:nvPr/>
        </p:nvCxnSpPr>
        <p:spPr>
          <a:xfrm rot="5400000">
            <a:off x="4449630" y="2721167"/>
            <a:ext cx="35719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rot="5400000">
            <a:off x="4448225" y="3508390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à coins arrondis 38"/>
          <p:cNvSpPr/>
          <p:nvPr/>
        </p:nvSpPr>
        <p:spPr>
          <a:xfrm>
            <a:off x="2081481" y="3713612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Mise en marche du dispositif d’aération</a:t>
            </a:r>
            <a:endParaRPr lang="fr-FR" dirty="0"/>
          </a:p>
        </p:txBody>
      </p:sp>
      <p:cxnSp>
        <p:nvCxnSpPr>
          <p:cNvPr id="42" name="Connecteur droit avec flèche 41"/>
          <p:cNvCxnSpPr/>
          <p:nvPr/>
        </p:nvCxnSpPr>
        <p:spPr>
          <a:xfrm rot="5400000">
            <a:off x="4448225" y="4291398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à coins arrondis 43"/>
          <p:cNvSpPr/>
          <p:nvPr/>
        </p:nvSpPr>
        <p:spPr>
          <a:xfrm>
            <a:off x="2081481" y="4499430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Emission d’une alerte sous forme d’un signal sonore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4725581" y="2531524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cxnSp>
        <p:nvCxnSpPr>
          <p:cNvPr id="46" name="Connecteur droit avec flèche 45"/>
          <p:cNvCxnSpPr/>
          <p:nvPr/>
        </p:nvCxnSpPr>
        <p:spPr>
          <a:xfrm rot="5400000">
            <a:off x="4448225" y="5080026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à coins arrondis 47"/>
          <p:cNvSpPr/>
          <p:nvPr/>
        </p:nvSpPr>
        <p:spPr>
          <a:xfrm>
            <a:off x="2081481" y="5285248"/>
            <a:ext cx="5148000" cy="4500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Déclenchement du disjoncteur différentiel général</a:t>
            </a:r>
            <a:endParaRPr lang="fr-FR" b="1" dirty="0"/>
          </a:p>
        </p:txBody>
      </p:sp>
      <p:cxnSp>
        <p:nvCxnSpPr>
          <p:cNvPr id="49" name="Connecteur en angle 42"/>
          <p:cNvCxnSpPr>
            <a:stCxn id="53" idx="1"/>
          </p:cNvCxnSpPr>
          <p:nvPr/>
        </p:nvCxnSpPr>
        <p:spPr>
          <a:xfrm rot="10800000">
            <a:off x="196858" y="2167626"/>
            <a:ext cx="2756614" cy="41327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 rot="5400000">
            <a:off x="4484225" y="1686440"/>
            <a:ext cx="288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à coins arrondis 52"/>
          <p:cNvSpPr/>
          <p:nvPr/>
        </p:nvSpPr>
        <p:spPr>
          <a:xfrm>
            <a:off x="2953472" y="6075344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cxnSp>
        <p:nvCxnSpPr>
          <p:cNvPr id="54" name="Connecteur droit avec flèche 53"/>
          <p:cNvCxnSpPr/>
          <p:nvPr/>
        </p:nvCxnSpPr>
        <p:spPr>
          <a:xfrm rot="5400000">
            <a:off x="4448225" y="5865844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620267" y="260648"/>
            <a:ext cx="6120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Choix du matériel (5/5) </a:t>
            </a:r>
            <a:endParaRPr lang="fr-FR" sz="4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12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00301"/>
              </p:ext>
            </p:extLst>
          </p:nvPr>
        </p:nvGraphicFramePr>
        <p:xfrm>
          <a:off x="630238" y="1600200"/>
          <a:ext cx="1134109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183"/>
                <a:gridCol w="1890183"/>
                <a:gridCol w="1890183"/>
                <a:gridCol w="1890183"/>
                <a:gridCol w="1890183"/>
                <a:gridCol w="1890183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Matériel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Détecteur de gaz MQ-2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Ventilateur</a:t>
                      </a:r>
                      <a:r>
                        <a:rPr lang="fr-FR" sz="18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3 broches 12v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Servo</a:t>
                      </a:r>
                      <a:r>
                        <a:rPr lang="fr-FR" sz="1800" b="1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moteur </a:t>
                      </a:r>
                      <a:r>
                        <a:rPr lang="fr-FR" sz="18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S90g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Buzzer</a:t>
                      </a:r>
                      <a:r>
                        <a:rPr lang="fr-FR" sz="18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12V 95db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Relais</a:t>
                      </a:r>
                      <a:r>
                        <a:rPr lang="fr-FR" sz="18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5PCS 5V</a:t>
                      </a:r>
                    </a:p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Caractéristiques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Cout</a:t>
                      </a:r>
                      <a:r>
                        <a:rPr lang="fr-FR" baseline="0" dirty="0" smtClean="0"/>
                        <a:t> faible(13DT),</a:t>
                      </a:r>
                    </a:p>
                    <a:p>
                      <a:r>
                        <a:rPr lang="fr-FR" baseline="0" dirty="0" smtClean="0"/>
                        <a:t>Disponibilité,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Disponibilité</a:t>
                      </a:r>
                      <a:r>
                        <a:rPr lang="fr-FR" baseline="0" dirty="0" smtClean="0"/>
                        <a:t> (dans un PC)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à commandé,</a:t>
                      </a:r>
                    </a:p>
                    <a:p>
                      <a:r>
                        <a:rPr lang="fr-FR" baseline="0" dirty="0" smtClean="0"/>
                        <a:t>Efficacité et haute </a:t>
                      </a:r>
                      <a:r>
                        <a:rPr lang="fr-FR" baseline="0" dirty="0" err="1" smtClean="0"/>
                        <a:t>perfermance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Alarme sonore,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Rapidité</a:t>
                      </a:r>
                      <a:r>
                        <a:rPr lang="fr-FR" baseline="0" dirty="0" smtClean="0"/>
                        <a:t> de commutation,</a:t>
                      </a:r>
                    </a:p>
                    <a:p>
                      <a:r>
                        <a:rPr lang="fr-FR" baseline="0" dirty="0" smtClean="0"/>
                        <a:t>Sa résistance au haute </a:t>
                      </a:r>
                      <a:endParaRPr lang="fr-FR" dirty="0" smtClean="0"/>
                    </a:p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30079" y="492195"/>
            <a:ext cx="113414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b="1" dirty="0" smtClean="0">
                <a:solidFill>
                  <a:schemeClr val="accent1"/>
                </a:solidFill>
              </a:rPr>
              <a:t>Justification du choix du matériel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19" y="0"/>
            <a:ext cx="1440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Chevron 6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13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Etude théorique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085814" y="1785926"/>
            <a:ext cx="9929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Quelle carte de commande choisir?</a:t>
            </a:r>
            <a:endParaRPr lang="fr-FR" sz="3200" b="1" dirty="0"/>
          </a:p>
        </p:txBody>
      </p:sp>
      <p:sp>
        <p:nvSpPr>
          <p:cNvPr id="6" name="Chevron 5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14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hevron 2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15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Solution technique</a:t>
            </a:r>
            <a:endParaRPr lang="fr-FR" b="1" dirty="0">
              <a:solidFill>
                <a:schemeClr val="accent1"/>
              </a:solidFill>
            </a:endParaRPr>
          </a:p>
        </p:txBody>
      </p:sp>
      <p:grpSp>
        <p:nvGrpSpPr>
          <p:cNvPr id="3" name="Group 24"/>
          <p:cNvGrpSpPr/>
          <p:nvPr/>
        </p:nvGrpSpPr>
        <p:grpSpPr>
          <a:xfrm>
            <a:off x="5014903" y="1928805"/>
            <a:ext cx="2506663" cy="4035425"/>
            <a:chOff x="2924175" y="1682750"/>
            <a:chExt cx="2506663" cy="4035425"/>
          </a:xfrm>
        </p:grpSpPr>
        <p:sp>
          <p:nvSpPr>
            <p:cNvPr id="5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41" name="Shape 267"/>
          <p:cNvSpPr/>
          <p:nvPr/>
        </p:nvSpPr>
        <p:spPr>
          <a:xfrm>
            <a:off x="3514705" y="2428868"/>
            <a:ext cx="864000" cy="8640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 dirty="0" smtClean="0">
                <a:latin typeface="+mj-lt"/>
              </a:rPr>
              <a:t>01</a:t>
            </a:r>
            <a:endParaRPr sz="3200" b="1">
              <a:latin typeface="+mj-lt"/>
            </a:endParaRPr>
          </a:p>
        </p:txBody>
      </p:sp>
      <p:sp>
        <p:nvSpPr>
          <p:cNvPr id="44" name="Shape 270"/>
          <p:cNvSpPr/>
          <p:nvPr/>
        </p:nvSpPr>
        <p:spPr>
          <a:xfrm>
            <a:off x="7729547" y="2428868"/>
            <a:ext cx="864000" cy="864000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 dirty="0" smtClean="0">
                <a:latin typeface="+mj-lt"/>
              </a:rPr>
              <a:t>02</a:t>
            </a:r>
            <a:endParaRPr sz="3200" b="1" dirty="0">
              <a:latin typeface="+mj-lt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1300127" y="2428868"/>
            <a:ext cx="1928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</a:rPr>
              <a:t>Conception matérielle</a:t>
            </a:r>
            <a:endParaRPr lang="fr-FR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8801117" y="2428868"/>
            <a:ext cx="2357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Conception logicielle</a:t>
            </a:r>
            <a:endParaRPr lang="fr-FR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Shape 267"/>
          <p:cNvSpPr/>
          <p:nvPr/>
        </p:nvSpPr>
        <p:spPr>
          <a:xfrm>
            <a:off x="3514705" y="4500570"/>
            <a:ext cx="864000" cy="864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 dirty="0" smtClean="0">
                <a:latin typeface="+mj-lt"/>
              </a:rPr>
              <a:t>03</a:t>
            </a:r>
            <a:endParaRPr sz="3200" b="1">
              <a:latin typeface="+mj-lt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1443003" y="4691730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/>
                </a:solidFill>
              </a:rPr>
              <a:t>Coût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50" name="Chevron 49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16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 animBg="1"/>
      <p:bldP spid="44" grpId="0" animBg="1"/>
      <p:bldP spid="47" grpId="0"/>
      <p:bldP spid="48" grpId="0"/>
      <p:bldP spid="45" grpId="0" animBg="1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Ã©sultat de recherche d'images pour &quot;image png sur solidworks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14356"/>
            <a:ext cx="3920479" cy="1332000"/>
          </a:xfrm>
          <a:prstGeom prst="rect">
            <a:avLst/>
          </a:prstGeom>
          <a:noFill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/>
          <a:srcRect r="13304"/>
          <a:stretch>
            <a:fillRect/>
          </a:stretch>
        </p:blipFill>
        <p:spPr bwMode="auto">
          <a:xfrm>
            <a:off x="2728887" y="2143116"/>
            <a:ext cx="7572428" cy="4095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matérielle (1/2)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17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/>
          <a:srcRect l="6250" t="7121" r="23485" b="31852"/>
          <a:stretch>
            <a:fillRect/>
          </a:stretch>
        </p:blipFill>
        <p:spPr bwMode="auto">
          <a:xfrm>
            <a:off x="2728887" y="2189720"/>
            <a:ext cx="7572428" cy="4096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matérielle (2/2)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" name="Picture 2" descr="RÃ©sultat de recherche d'images pour &quot;image png sur solidworks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14356"/>
            <a:ext cx="3920479" cy="1332000"/>
          </a:xfrm>
          <a:prstGeom prst="rect">
            <a:avLst/>
          </a:prstGeom>
          <a:noFill/>
        </p:spPr>
      </p:pic>
      <p:sp>
        <p:nvSpPr>
          <p:cNvPr id="6" name="Chevron 5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18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1"/>
                </a:solidFill>
              </a:rPr>
              <a:t>Introduction (1/2)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4189" y="1785926"/>
            <a:ext cx="8834184" cy="450059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3600" b="1" dirty="0" smtClean="0">
                <a:solidFill>
                  <a:srgbClr val="3244EA"/>
                </a:solidFill>
              </a:rPr>
              <a:t>UNE ÉNERGIE PRÉSENTE</a:t>
            </a:r>
          </a:p>
          <a:p>
            <a:pPr algn="just">
              <a:buClr>
                <a:schemeClr val="tx2"/>
              </a:buClr>
              <a:buFont typeface="Times New Roman" pitchFamily="18" charset="0"/>
              <a:buChar char="►"/>
            </a:pPr>
            <a:r>
              <a:rPr lang="fr-FR" sz="3500" dirty="0" smtClean="0"/>
              <a:t>Le gaz naturel est la principale source d’énergie des domiciles, des institutions et des entreprises.</a:t>
            </a:r>
          </a:p>
          <a:p>
            <a:pPr algn="just">
              <a:buClr>
                <a:schemeClr val="tx2"/>
              </a:buClr>
              <a:buFont typeface="Times New Roman" pitchFamily="18" charset="0"/>
              <a:buChar char="►"/>
            </a:pPr>
            <a:r>
              <a:rPr lang="fr-FR" sz="3500" dirty="0" smtClean="0"/>
              <a:t>Il fournit ses bienfaits à des millions de personnes.</a:t>
            </a:r>
          </a:p>
          <a:p>
            <a:pPr algn="just">
              <a:buClr>
                <a:schemeClr val="tx2"/>
              </a:buClr>
              <a:buFont typeface="Times New Roman" pitchFamily="18" charset="0"/>
              <a:buChar char="►"/>
            </a:pPr>
            <a:r>
              <a:rPr lang="fr-FR" sz="3500" dirty="0" smtClean="0"/>
              <a:t>Il présente la </a:t>
            </a:r>
            <a:r>
              <a:rPr lang="fr-FR" sz="3500" b="1" dirty="0" smtClean="0"/>
              <a:t>2ème source d'énergie </a:t>
            </a:r>
            <a:r>
              <a:rPr lang="fr-FR" sz="3500" dirty="0" smtClean="0"/>
              <a:t>la plus utilisée dans le monde après le pétrole.</a:t>
            </a:r>
          </a:p>
          <a:p>
            <a:pPr>
              <a:buNone/>
            </a:pPr>
            <a:endParaRPr lang="fr-FR" sz="1200" dirty="0"/>
          </a:p>
        </p:txBody>
      </p:sp>
      <p:pic>
        <p:nvPicPr>
          <p:cNvPr id="4" name="Image 3" descr="1513092340_article.png"/>
          <p:cNvPicPr>
            <a:picLocks noChangeAspect="1"/>
          </p:cNvPicPr>
          <p:nvPr/>
        </p:nvPicPr>
        <p:blipFill>
          <a:blip r:embed="rId3" cstate="print"/>
          <a:srcRect l="22626" r="21331"/>
          <a:stretch>
            <a:fillRect/>
          </a:stretch>
        </p:blipFill>
        <p:spPr>
          <a:xfrm>
            <a:off x="9944125" y="1428736"/>
            <a:ext cx="2395839" cy="27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hevron 4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</a:t>
            </a:r>
            <a:endParaRPr lang="fr-FR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7298" r="12424"/>
          <a:stretch>
            <a:fillRect/>
          </a:stretch>
        </p:blipFill>
        <p:spPr bwMode="auto">
          <a:xfrm>
            <a:off x="10301315" y="4357694"/>
            <a:ext cx="1571636" cy="2153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Ã©sultat de recherche d'images pour &quot;image png sur driver linx labview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2372229" cy="1152000"/>
          </a:xfrm>
          <a:prstGeom prst="rect">
            <a:avLst/>
          </a:prstGeom>
          <a:noFill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 b="2750"/>
          <a:stretch>
            <a:fillRect/>
          </a:stretch>
        </p:blipFill>
        <p:spPr bwMode="auto">
          <a:xfrm>
            <a:off x="942937" y="2329330"/>
            <a:ext cx="4654517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/>
          <a:srcRect l="1581"/>
          <a:stretch>
            <a:fillRect/>
          </a:stretch>
        </p:blipFill>
        <p:spPr bwMode="auto">
          <a:xfrm>
            <a:off x="6997761" y="2329330"/>
            <a:ext cx="4491028" cy="36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logicielle: LINX (1/2)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5657845" y="3929066"/>
            <a:ext cx="1285884" cy="85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Chevron 12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19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 r="1238" b="1660"/>
          <a:stretch>
            <a:fillRect/>
          </a:stretch>
        </p:blipFill>
        <p:spPr bwMode="auto">
          <a:xfrm>
            <a:off x="942937" y="2329330"/>
            <a:ext cx="4607285" cy="36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 t="195" b="1660"/>
          <a:stretch>
            <a:fillRect/>
          </a:stretch>
        </p:blipFill>
        <p:spPr bwMode="auto">
          <a:xfrm>
            <a:off x="6987828" y="2329330"/>
            <a:ext cx="4599371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lèche droite 8"/>
          <p:cNvSpPr/>
          <p:nvPr/>
        </p:nvSpPr>
        <p:spPr>
          <a:xfrm>
            <a:off x="5657845" y="3929066"/>
            <a:ext cx="1285884" cy="85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2" descr="RÃ©sultat de recherche d'images pour &quot;image png sur driver linx labview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2372229" cy="1152000"/>
          </a:xfrm>
          <a:prstGeom prst="rect">
            <a:avLst/>
          </a:prstGeom>
          <a:noFill/>
        </p:spPr>
      </p:pic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logicielle: LINX (2/2)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20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associÃ©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6671" y="1785926"/>
            <a:ext cx="2571768" cy="1619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Hexagone 5"/>
          <p:cNvSpPr/>
          <p:nvPr/>
        </p:nvSpPr>
        <p:spPr>
          <a:xfrm>
            <a:off x="4788619" y="3405630"/>
            <a:ext cx="2160000" cy="1944216"/>
          </a:xfrm>
          <a:prstGeom prst="hexagon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Conception graphique de systèmes embarqués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7" name="Hexagone 6"/>
          <p:cNvSpPr/>
          <p:nvPr/>
        </p:nvSpPr>
        <p:spPr>
          <a:xfrm>
            <a:off x="2916411" y="4341734"/>
            <a:ext cx="2340000" cy="2016224"/>
          </a:xfrm>
          <a:prstGeom prst="hex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Plate-forme ouverte pour s'interfacer avec d'autres outils d'ingénierie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8" name="Hexagone 7"/>
          <p:cNvSpPr/>
          <p:nvPr/>
        </p:nvSpPr>
        <p:spPr>
          <a:xfrm>
            <a:off x="942937" y="3393290"/>
            <a:ext cx="2446892" cy="1944016"/>
          </a:xfrm>
          <a:prstGeom prst="hex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Langage de </a:t>
            </a:r>
            <a:r>
              <a:rPr lang="fr-FR" sz="2000" b="1" dirty="0" err="1" smtClean="0"/>
              <a:t>programmtion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b="1" dirty="0" smtClean="0"/>
              <a:t>graphique</a:t>
            </a:r>
          </a:p>
          <a:p>
            <a:pPr algn="ctr"/>
            <a:endParaRPr lang="fr-FR" b="1" dirty="0" smtClean="0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logicielle: </a:t>
            </a:r>
            <a:r>
              <a:rPr lang="fr-FR" b="1" dirty="0" err="1" smtClean="0">
                <a:solidFill>
                  <a:schemeClr val="accent1"/>
                </a:solidFill>
              </a:rPr>
              <a:t>Labview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57251" y="2155116"/>
            <a:ext cx="55721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dirty="0" smtClean="0"/>
              <a:t>Pourquoi utiliser </a:t>
            </a:r>
            <a:r>
              <a:rPr lang="fr-FR" sz="3500" b="1" dirty="0" err="1" smtClean="0"/>
              <a:t>LabVIEW</a:t>
            </a:r>
            <a:r>
              <a:rPr lang="fr-FR" sz="3500" b="1" dirty="0" smtClean="0"/>
              <a:t>?</a:t>
            </a:r>
            <a:endParaRPr lang="fr-FR" sz="3500" b="1" dirty="0"/>
          </a:p>
        </p:txBody>
      </p:sp>
      <p:sp>
        <p:nvSpPr>
          <p:cNvPr id="12" name="Chevron 11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21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 l="6032" t="8730" r="10635" b="35714"/>
          <a:stretch>
            <a:fillRect/>
          </a:stretch>
        </p:blipFill>
        <p:spPr bwMode="auto">
          <a:xfrm>
            <a:off x="-34425" y="2646000"/>
            <a:ext cx="12636000" cy="42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ZoneTexte 6"/>
          <p:cNvSpPr txBox="1"/>
          <p:nvPr/>
        </p:nvSpPr>
        <p:spPr>
          <a:xfrm>
            <a:off x="1000132" y="1785926"/>
            <a:ext cx="10158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Avant d’établir l’interconnexion avec la carte </a:t>
            </a:r>
            <a:r>
              <a:rPr lang="fr-FR" sz="3200" b="1" dirty="0" err="1" smtClean="0"/>
              <a:t>Arduino</a:t>
            </a:r>
            <a:r>
              <a:rPr lang="fr-FR" sz="3200" b="1" dirty="0" smtClean="0"/>
              <a:t> Nano</a:t>
            </a:r>
            <a:endParaRPr lang="fr-FR" sz="3200" b="1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logicielle: Front Panel (1/4) 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0" y="642918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22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 l="6522" t="14974" r="11744" b="37196"/>
          <a:stretch>
            <a:fillRect/>
          </a:stretch>
        </p:blipFill>
        <p:spPr bwMode="auto">
          <a:xfrm>
            <a:off x="14243" y="2643182"/>
            <a:ext cx="12587332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ZoneTexte 2"/>
          <p:cNvSpPr txBox="1"/>
          <p:nvPr/>
        </p:nvSpPr>
        <p:spPr>
          <a:xfrm>
            <a:off x="1928826" y="1785926"/>
            <a:ext cx="8515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Front Panel avant la détection de la fuite de gaz</a:t>
            </a:r>
            <a:endParaRPr lang="fr-FR" sz="3200" b="1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logicielle: Front Panel (2/4)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0" y="642918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23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/>
          <a:srcRect l="6641" t="14846" r="11718" b="36623"/>
          <a:stretch>
            <a:fillRect/>
          </a:stretch>
        </p:blipFill>
        <p:spPr bwMode="auto">
          <a:xfrm>
            <a:off x="-3616" y="2643182"/>
            <a:ext cx="12605191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ZoneTexte 2"/>
          <p:cNvSpPr txBox="1"/>
          <p:nvPr/>
        </p:nvSpPr>
        <p:spPr>
          <a:xfrm>
            <a:off x="1443003" y="1785926"/>
            <a:ext cx="9086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Front Panel à l’instant de détection de la fuite de gaz</a:t>
            </a:r>
            <a:endParaRPr lang="fr-FR" sz="3200" b="1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logicielle: Front Panel (3/4)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0" y="642918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24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 l="6719" t="14583" r="11640" b="36805"/>
          <a:stretch>
            <a:fillRect/>
          </a:stretch>
        </p:blipFill>
        <p:spPr bwMode="auto">
          <a:xfrm>
            <a:off x="25752" y="2646000"/>
            <a:ext cx="12575823" cy="42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ZoneTexte 2"/>
          <p:cNvSpPr txBox="1"/>
          <p:nvPr/>
        </p:nvSpPr>
        <p:spPr>
          <a:xfrm>
            <a:off x="1928826" y="1785926"/>
            <a:ext cx="9086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Front Panel après la détection de la fuite de gaz</a:t>
            </a:r>
            <a:endParaRPr lang="fr-FR" sz="3200" b="1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logicielle: Front Panel (4/4)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0" y="642918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25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logicielle: Bloc </a:t>
            </a:r>
            <a:r>
              <a:rPr lang="fr-FR" b="1" dirty="0" err="1" smtClean="0">
                <a:solidFill>
                  <a:schemeClr val="accent1"/>
                </a:solidFill>
              </a:rPr>
              <a:t>Diagram</a:t>
            </a:r>
            <a:r>
              <a:rPr lang="fr-FR" b="1" dirty="0" smtClean="0">
                <a:solidFill>
                  <a:schemeClr val="accent1"/>
                </a:solidFill>
              </a:rPr>
              <a:t> (1/2)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 l="7174" t="16343" r="8686" b="33635"/>
          <a:stretch>
            <a:fillRect/>
          </a:stretch>
        </p:blipFill>
        <p:spPr bwMode="auto">
          <a:xfrm>
            <a:off x="93581" y="2571744"/>
            <a:ext cx="12493750" cy="41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ZoneTexte 4"/>
          <p:cNvSpPr txBox="1"/>
          <p:nvPr/>
        </p:nvSpPr>
        <p:spPr>
          <a:xfrm>
            <a:off x="0" y="1785926"/>
            <a:ext cx="1260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Comportement du système en absence d’une fuite de gaz (Etat normal)</a:t>
            </a:r>
            <a:endParaRPr lang="fr-FR" sz="3200" b="1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7086605" y="3286124"/>
            <a:ext cx="4214842" cy="15001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1228689" y="5786454"/>
            <a:ext cx="2000264" cy="642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152400" y="2724144"/>
            <a:ext cx="942937" cy="20002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11715832" y="2928934"/>
            <a:ext cx="871499" cy="20002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8872555" y="6000768"/>
            <a:ext cx="2643206" cy="6429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en L 11"/>
          <p:cNvSpPr/>
          <p:nvPr/>
        </p:nvSpPr>
        <p:spPr>
          <a:xfrm rot="10800000">
            <a:off x="1157251" y="2786058"/>
            <a:ext cx="4857784" cy="3571900"/>
          </a:xfrm>
          <a:prstGeom prst="corner">
            <a:avLst>
              <a:gd name="adj1" fmla="val 81898"/>
              <a:gd name="adj2" fmla="val 643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Chevron 13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26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Conception logicielle: Bloc </a:t>
            </a:r>
            <a:r>
              <a:rPr lang="fr-FR" b="1" dirty="0" err="1" smtClean="0">
                <a:solidFill>
                  <a:schemeClr val="accent1"/>
                </a:solidFill>
              </a:rPr>
              <a:t>Diagram</a:t>
            </a:r>
            <a:r>
              <a:rPr lang="fr-FR" b="1" dirty="0" smtClean="0">
                <a:solidFill>
                  <a:schemeClr val="accent1"/>
                </a:solidFill>
              </a:rPr>
              <a:t> (2/2)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/>
          <a:srcRect l="7276" t="16483" r="8811" b="32909"/>
          <a:stretch>
            <a:fillRect/>
          </a:stretch>
        </p:blipFill>
        <p:spPr bwMode="auto">
          <a:xfrm>
            <a:off x="14243" y="2571744"/>
            <a:ext cx="12528000" cy="42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ZoneTexte 4"/>
          <p:cNvSpPr txBox="1"/>
          <p:nvPr/>
        </p:nvSpPr>
        <p:spPr>
          <a:xfrm>
            <a:off x="1085814" y="1785926"/>
            <a:ext cx="9929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Comportement du système face à un état de fuite de gaz</a:t>
            </a:r>
            <a:endParaRPr lang="fr-FR" sz="3200" b="1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6157911" y="3214686"/>
            <a:ext cx="5143536" cy="27146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hevron 7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27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Ã©sultat de recherche d'images pour &quot;image png sur cout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155" y="1484786"/>
            <a:ext cx="4247034" cy="37308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5800721" y="1428736"/>
          <a:ext cx="5824668" cy="50402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71900"/>
                <a:gridCol w="2252768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Matériel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Prix </a:t>
                      </a:r>
                      <a:endParaRPr lang="fr-FR" sz="2400" dirty="0"/>
                    </a:p>
                  </a:txBody>
                  <a:tcPr/>
                </a:tc>
              </a:tr>
              <a:tr h="214314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err="1" smtClean="0"/>
                        <a:t>Arduino</a:t>
                      </a:r>
                      <a:r>
                        <a:rPr lang="fr-FR" sz="2400" b="1" dirty="0" smtClean="0"/>
                        <a:t> Nano </a:t>
                      </a:r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35 DT</a:t>
                      </a:r>
                    </a:p>
                  </a:txBody>
                  <a:tcPr/>
                </a:tc>
              </a:tr>
              <a:tr h="288614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Plaque à essai</a:t>
                      </a:r>
                      <a:endParaRPr lang="fr-FR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10 DT</a:t>
                      </a:r>
                      <a:endParaRPr lang="fr-FR" sz="2400" dirty="0"/>
                    </a:p>
                  </a:txBody>
                  <a:tcPr/>
                </a:tc>
              </a:tr>
              <a:tr h="3429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smtClean="0"/>
                        <a:t>Capteur de flamme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14 DT</a:t>
                      </a:r>
                    </a:p>
                  </a:txBody>
                  <a:tcPr/>
                </a:tc>
              </a:tr>
              <a:tr h="2743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smtClean="0"/>
                        <a:t>Ventilateur</a:t>
                      </a:r>
                      <a:r>
                        <a:rPr lang="fr-FR" sz="2400" dirty="0" smtClean="0"/>
                        <a:t> 3 broches 12v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15 DT</a:t>
                      </a:r>
                      <a:endParaRPr lang="fr-FR" sz="2400" dirty="0"/>
                    </a:p>
                  </a:txBody>
                  <a:tcPr/>
                </a:tc>
              </a:tr>
              <a:tr h="233841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Batterie</a:t>
                      </a:r>
                      <a:r>
                        <a:rPr lang="fr-FR" sz="2400" b="1" baseline="0" dirty="0" smtClean="0"/>
                        <a:t> Plomb </a:t>
                      </a:r>
                      <a:r>
                        <a:rPr lang="fr-FR" sz="2400" baseline="0" dirty="0" smtClean="0"/>
                        <a:t>12V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29 DT</a:t>
                      </a:r>
                      <a:endParaRPr lang="fr-FR" sz="2400" dirty="0"/>
                    </a:p>
                  </a:txBody>
                  <a:tcPr/>
                </a:tc>
              </a:tr>
              <a:tr h="1971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err="1" smtClean="0"/>
                        <a:t>Servo</a:t>
                      </a:r>
                      <a:r>
                        <a:rPr lang="fr-FR" sz="2400" b="1" dirty="0" smtClean="0"/>
                        <a:t> moteur </a:t>
                      </a:r>
                      <a:r>
                        <a:rPr lang="fr-FR" sz="2400" dirty="0" smtClean="0"/>
                        <a:t>S90g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10 DT</a:t>
                      </a:r>
                      <a:endParaRPr lang="fr-FR" sz="2400" dirty="0"/>
                    </a:p>
                  </a:txBody>
                  <a:tcPr/>
                </a:tc>
              </a:tr>
              <a:tr h="374740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err="1" smtClean="0"/>
                        <a:t>Buzzer</a:t>
                      </a:r>
                      <a:r>
                        <a:rPr lang="fr-FR" sz="2400" dirty="0" smtClean="0"/>
                        <a:t> 12V 95db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3,5 DT</a:t>
                      </a:r>
                      <a:endParaRPr lang="fr-FR" sz="2400" dirty="0"/>
                    </a:p>
                  </a:txBody>
                  <a:tcPr/>
                </a:tc>
              </a:tr>
              <a:tr h="4682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smtClean="0"/>
                        <a:t>Relais</a:t>
                      </a:r>
                      <a:r>
                        <a:rPr lang="fr-FR" sz="2400" dirty="0" smtClean="0"/>
                        <a:t> 5PCS 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 smtClean="0"/>
                        <a:t>7 DT</a:t>
                      </a:r>
                    </a:p>
                  </a:txBody>
                  <a:tcPr/>
                </a:tc>
              </a:tr>
              <a:tr h="1260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smtClean="0"/>
                        <a:t>Diode</a:t>
                      </a:r>
                      <a:r>
                        <a:rPr lang="fr-FR" sz="2400" dirty="0" smtClean="0"/>
                        <a:t> bleue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0.250 DT</a:t>
                      </a:r>
                      <a:endParaRPr lang="fr-FR" sz="2400" dirty="0"/>
                    </a:p>
                  </a:txBody>
                  <a:tcPr/>
                </a:tc>
              </a:tr>
              <a:tr h="3873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dirty="0" smtClean="0"/>
                        <a:t>Coût total</a:t>
                      </a:r>
                      <a:r>
                        <a:rPr lang="fr-FR" sz="2400" b="1" baseline="0" dirty="0" smtClean="0"/>
                        <a:t> </a:t>
                      </a:r>
                      <a:endParaRPr lang="fr-FR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123,75 DT</a:t>
                      </a:r>
                      <a:endParaRPr lang="fr-FR" sz="2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30079" y="274638"/>
            <a:ext cx="11341418" cy="1143000"/>
          </a:xfrm>
        </p:spPr>
        <p:txBody>
          <a:bodyPr/>
          <a:lstStyle/>
          <a:p>
            <a:r>
              <a:rPr lang="fr-FR" b="1" dirty="0" smtClean="0">
                <a:solidFill>
                  <a:schemeClr val="accent1"/>
                </a:solidFill>
              </a:rPr>
              <a:t>Coût</a:t>
            </a:r>
            <a:endParaRPr lang="fr-FR" dirty="0"/>
          </a:p>
        </p:txBody>
      </p:sp>
      <p:sp>
        <p:nvSpPr>
          <p:cNvPr id="9" name="Chevron 8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28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630079" y="274638"/>
            <a:ext cx="11341418" cy="1143000"/>
          </a:xfrm>
        </p:spPr>
        <p:txBody>
          <a:bodyPr/>
          <a:lstStyle/>
          <a:p>
            <a:r>
              <a:rPr lang="fr-FR" b="1" dirty="0" smtClean="0">
                <a:solidFill>
                  <a:schemeClr val="accent1"/>
                </a:solidFill>
              </a:rPr>
              <a:t>Introduction (2/2)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85813" y="1785926"/>
            <a:ext cx="78581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None/>
            </a:pPr>
            <a:r>
              <a:rPr lang="fr-FR" sz="3600" b="1" dirty="0" smtClean="0">
                <a:solidFill>
                  <a:srgbClr val="3244EA"/>
                </a:solidFill>
              </a:rPr>
              <a:t>UNE ÉNERGIE PERFORMANTE ET FIABLE</a:t>
            </a:r>
          </a:p>
          <a:p>
            <a:pPr algn="just">
              <a:buClr>
                <a:schemeClr val="tx2"/>
              </a:buClr>
              <a:buFont typeface="Times New Roman" pitchFamily="18" charset="0"/>
              <a:buChar char="►"/>
            </a:pPr>
            <a:r>
              <a:rPr lang="fr-FR" sz="3500" dirty="0" smtClean="0"/>
              <a:t>Le gaz naturel est très performant pour le chauffage de l'air et de l'eau. Avec une flamme de </a:t>
            </a:r>
            <a:r>
              <a:rPr lang="fr-FR" sz="3500" b="1" dirty="0" smtClean="0"/>
              <a:t>1960°C</a:t>
            </a:r>
            <a:r>
              <a:rPr lang="fr-FR" sz="3500" dirty="0" smtClean="0"/>
              <a:t>, il permet la génération instantanée de chaleur dans les appareils.</a:t>
            </a:r>
          </a:p>
          <a:p>
            <a:endParaRPr lang="fr-FR" sz="2800" dirty="0"/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2"/>
          <a:srcRect r="13027" b="10382"/>
          <a:stretch>
            <a:fillRect/>
          </a:stretch>
        </p:blipFill>
        <p:spPr bwMode="auto">
          <a:xfrm>
            <a:off x="5229217" y="4714884"/>
            <a:ext cx="6500858" cy="19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92" name="Picture 8"/>
          <p:cNvPicPr>
            <a:picLocks noChangeAspect="1" noChangeArrowheads="1"/>
          </p:cNvPicPr>
          <p:nvPr/>
        </p:nvPicPr>
        <p:blipFill>
          <a:blip r:embed="rId3"/>
          <a:srcRect l="3147" r="6797"/>
          <a:stretch>
            <a:fillRect/>
          </a:stretch>
        </p:blipFill>
        <p:spPr bwMode="auto">
          <a:xfrm>
            <a:off x="1228689" y="4735148"/>
            <a:ext cx="3786214" cy="19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93" name="Picture 9"/>
          <p:cNvPicPr>
            <a:picLocks noChangeAspect="1" noChangeArrowheads="1"/>
          </p:cNvPicPr>
          <p:nvPr/>
        </p:nvPicPr>
        <p:blipFill>
          <a:blip r:embed="rId4"/>
          <a:srcRect l="10386" r="15300"/>
          <a:stretch>
            <a:fillRect/>
          </a:stretch>
        </p:blipFill>
        <p:spPr bwMode="auto">
          <a:xfrm>
            <a:off x="9301183" y="2016570"/>
            <a:ext cx="2428892" cy="24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Chevron 16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havredesavoir.fr/wp-content/uploads/2012/12/checklis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7449" y="1928802"/>
            <a:ext cx="7068069" cy="4716000"/>
          </a:xfrm>
          <a:prstGeom prst="rect">
            <a:avLst/>
          </a:prstGeom>
          <a:noFill/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630079" y="274638"/>
            <a:ext cx="11341418" cy="1143000"/>
          </a:xfrm>
        </p:spPr>
        <p:txBody>
          <a:bodyPr/>
          <a:lstStyle/>
          <a:p>
            <a:r>
              <a:rPr lang="fr-FR" b="1" dirty="0" smtClean="0">
                <a:solidFill>
                  <a:schemeClr val="accent1"/>
                </a:solidFill>
              </a:rPr>
              <a:t>Réalisation</a:t>
            </a:r>
            <a:endParaRPr lang="fr-FR" dirty="0"/>
          </a:p>
        </p:txBody>
      </p:sp>
      <p:sp>
        <p:nvSpPr>
          <p:cNvPr id="7" name="Chevron 6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29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57" y="54024"/>
            <a:ext cx="12160000" cy="68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hevron 4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30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ASUS\Desktop\Projet labview\20180417_2024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557" y="13500"/>
            <a:ext cx="12168000" cy="6844500"/>
          </a:xfrm>
          <a:prstGeom prst="rect">
            <a:avLst/>
          </a:prstGeom>
          <a:noFill/>
        </p:spPr>
      </p:pic>
      <p:sp>
        <p:nvSpPr>
          <p:cNvPr id="6" name="Rectangle à coins arrondis 5"/>
          <p:cNvSpPr/>
          <p:nvPr/>
        </p:nvSpPr>
        <p:spPr>
          <a:xfrm rot="21023918">
            <a:off x="6164591" y="5149562"/>
            <a:ext cx="1358386" cy="10507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7586671" y="4857760"/>
            <a:ext cx="1857388" cy="20002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 rot="20965295">
            <a:off x="1484971" y="1198362"/>
            <a:ext cx="3322101" cy="9806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 rot="20222313">
            <a:off x="9790059" y="4642227"/>
            <a:ext cx="2214578" cy="185738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657713" y="4000504"/>
            <a:ext cx="500066" cy="5715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en L 13"/>
          <p:cNvSpPr/>
          <p:nvPr/>
        </p:nvSpPr>
        <p:spPr>
          <a:xfrm rot="20890622" flipH="1">
            <a:off x="5040155" y="3918736"/>
            <a:ext cx="869886" cy="2231868"/>
          </a:xfrm>
          <a:prstGeom prst="corner">
            <a:avLst>
              <a:gd name="adj1" fmla="val 185428"/>
              <a:gd name="adj2" fmla="val 6146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 rot="15569194">
            <a:off x="2567210" y="4714787"/>
            <a:ext cx="1054311" cy="289978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 rot="18779657">
            <a:off x="4753493" y="590784"/>
            <a:ext cx="1857388" cy="325827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hevron 16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31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43069" y="0"/>
            <a:ext cx="9168000" cy="6876000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32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4"/>
          <p:cNvGrpSpPr/>
          <p:nvPr/>
        </p:nvGrpSpPr>
        <p:grpSpPr>
          <a:xfrm>
            <a:off x="630740" y="2831051"/>
            <a:ext cx="455073" cy="455073"/>
            <a:chOff x="1220787" y="5033335"/>
            <a:chExt cx="910264" cy="910264"/>
          </a:xfrm>
          <a:effectLst>
            <a:outerShdw blurRad="127000" algn="ctr" rotWithShape="0">
              <a:prstClr val="black"/>
            </a:outerShdw>
          </a:effectLst>
        </p:grpSpPr>
        <p:sp>
          <p:nvSpPr>
            <p:cNvPr id="39" name="Oval 38"/>
            <p:cNvSpPr/>
            <p:nvPr/>
          </p:nvSpPr>
          <p:spPr>
            <a:xfrm>
              <a:off x="1220787" y="5033335"/>
              <a:ext cx="910264" cy="910264"/>
            </a:xfrm>
            <a:prstGeom prst="ellipse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30"/>
              <a:endParaRPr lang="en-US" sz="2200" dirty="0">
                <a:solidFill>
                  <a:prstClr val="white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20788" y="5149913"/>
              <a:ext cx="91026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530"/>
              <a:r>
                <a:rPr lang="en-US" sz="2200" b="1" dirty="0">
                  <a:solidFill>
                    <a:prstClr val="white"/>
                  </a:solidFill>
                  <a:latin typeface="Calibri"/>
                </a:rPr>
                <a:t>01</a:t>
              </a:r>
            </a:p>
          </p:txBody>
        </p:sp>
      </p:grpSp>
      <p:sp>
        <p:nvSpPr>
          <p:cNvPr id="44" name="TextBox 40"/>
          <p:cNvSpPr txBox="1"/>
          <p:nvPr/>
        </p:nvSpPr>
        <p:spPr>
          <a:xfrm>
            <a:off x="442871" y="3429000"/>
            <a:ext cx="528641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088530"/>
            <a:r>
              <a:rPr lang="fr-FR" sz="2800" b="1" dirty="0" smtClean="0"/>
              <a:t>Mettre en œuvre un système  de détection de gaz simple et à faible coût </a:t>
            </a:r>
            <a:endParaRPr lang="en-US" sz="2800" b="1" dirty="0"/>
          </a:p>
        </p:txBody>
      </p:sp>
      <p:grpSp>
        <p:nvGrpSpPr>
          <p:cNvPr id="4" name="Group 162"/>
          <p:cNvGrpSpPr/>
          <p:nvPr/>
        </p:nvGrpSpPr>
        <p:grpSpPr>
          <a:xfrm>
            <a:off x="11444323" y="2831051"/>
            <a:ext cx="455073" cy="455073"/>
            <a:chOff x="1220787" y="5033335"/>
            <a:chExt cx="910264" cy="910264"/>
          </a:xfrm>
          <a:effectLst>
            <a:outerShdw blurRad="127000" algn="ctr" rotWithShape="0">
              <a:prstClr val="black"/>
            </a:outerShdw>
          </a:effectLst>
        </p:grpSpPr>
        <p:sp>
          <p:nvSpPr>
            <p:cNvPr id="50" name="Oval 46"/>
            <p:cNvSpPr/>
            <p:nvPr/>
          </p:nvSpPr>
          <p:spPr>
            <a:xfrm>
              <a:off x="1220787" y="5033335"/>
              <a:ext cx="910264" cy="910264"/>
            </a:xfrm>
            <a:prstGeom prst="ellipse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30"/>
              <a:endParaRPr lang="en-US" sz="2200" dirty="0">
                <a:solidFill>
                  <a:prstClr val="white"/>
                </a:solidFill>
              </a:endParaRPr>
            </a:p>
          </p:txBody>
        </p:sp>
        <p:sp>
          <p:nvSpPr>
            <p:cNvPr id="51" name="TextBox 47"/>
            <p:cNvSpPr txBox="1"/>
            <p:nvPr/>
          </p:nvSpPr>
          <p:spPr>
            <a:xfrm>
              <a:off x="1220787" y="5149914"/>
              <a:ext cx="910264" cy="67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530"/>
              <a:r>
                <a:rPr lang="en-US" sz="2200" b="1" dirty="0" smtClean="0">
                  <a:solidFill>
                    <a:prstClr val="white"/>
                  </a:solidFill>
                  <a:latin typeface="Calibri"/>
                </a:rPr>
                <a:t>02</a:t>
              </a:r>
            </a:p>
          </p:txBody>
        </p:sp>
      </p:grpSp>
      <p:sp>
        <p:nvSpPr>
          <p:cNvPr id="52" name="TextBox 56"/>
          <p:cNvSpPr txBox="1"/>
          <p:nvPr/>
        </p:nvSpPr>
        <p:spPr>
          <a:xfrm>
            <a:off x="7943861" y="3424482"/>
            <a:ext cx="40719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88530"/>
            <a:r>
              <a:rPr lang="fr-FR" sz="2800" b="1" dirty="0" smtClean="0"/>
              <a:t>Interfacer la carte </a:t>
            </a:r>
            <a:r>
              <a:rPr lang="fr-FR" sz="2800" b="1" dirty="0" err="1" smtClean="0"/>
              <a:t>Arduino</a:t>
            </a:r>
            <a:r>
              <a:rPr lang="fr-FR" sz="2800" b="1" dirty="0" smtClean="0"/>
              <a:t> avec </a:t>
            </a:r>
            <a:r>
              <a:rPr lang="fr-FR" sz="2800" b="1" dirty="0" err="1" smtClean="0"/>
              <a:t>Labview</a:t>
            </a:r>
            <a:r>
              <a:rPr lang="fr-FR" sz="2800" b="1" dirty="0" smtClean="0"/>
              <a:t> via le LINX</a:t>
            </a:r>
            <a:endParaRPr lang="en-US" sz="2800" b="1" dirty="0"/>
          </a:p>
        </p:txBody>
      </p:sp>
      <p:pic>
        <p:nvPicPr>
          <p:cNvPr id="6146" name="Picture 2" descr="RÃ©sultat de recherche d'images pour &quot;image png sur cout faibl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5945" y="4572008"/>
            <a:ext cx="1714512" cy="1908000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2423" y="4929198"/>
            <a:ext cx="4171033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630079" y="274638"/>
            <a:ext cx="11341418" cy="1143000"/>
          </a:xfrm>
        </p:spPr>
        <p:txBody>
          <a:bodyPr/>
          <a:lstStyle/>
          <a:p>
            <a:r>
              <a:rPr lang="fr-FR" b="1" dirty="0" smtClean="0">
                <a:solidFill>
                  <a:schemeClr val="accent1"/>
                </a:solidFill>
              </a:rPr>
              <a:t>Conclusion (1/2)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085814" y="1785926"/>
            <a:ext cx="9929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Lors de ce projet, on a réussi à:</a:t>
            </a:r>
            <a:endParaRPr lang="fr-FR" sz="3200" b="1" dirty="0"/>
          </a:p>
        </p:txBody>
      </p:sp>
      <p:sp>
        <p:nvSpPr>
          <p:cNvPr id="23" name="Chevron 22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34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6"/>
          <p:cNvSpPr txBox="1"/>
          <p:nvPr/>
        </p:nvSpPr>
        <p:spPr>
          <a:xfrm>
            <a:off x="1300127" y="1546322"/>
            <a:ext cx="4357718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088530"/>
            <a:r>
              <a:rPr lang="fr-FR" sz="2800" b="1" dirty="0" smtClean="0"/>
              <a:t>Acquérir et afficher en continu la courbe au moment du déclenchement de la fuite </a:t>
            </a:r>
            <a:endParaRPr lang="en-US" sz="2800" b="1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5452" y="2975082"/>
            <a:ext cx="5043897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630079" y="274638"/>
            <a:ext cx="11341418" cy="1143000"/>
          </a:xfrm>
        </p:spPr>
        <p:txBody>
          <a:bodyPr/>
          <a:lstStyle/>
          <a:p>
            <a:r>
              <a:rPr lang="fr-FR" b="1" dirty="0" smtClean="0">
                <a:solidFill>
                  <a:schemeClr val="accent1"/>
                </a:solidFill>
              </a:rPr>
              <a:t>Conclusion (2/2)</a:t>
            </a:r>
            <a:endParaRPr lang="fr-F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0853" y="2928934"/>
            <a:ext cx="4606184" cy="32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40"/>
          <p:cNvSpPr txBox="1"/>
          <p:nvPr/>
        </p:nvSpPr>
        <p:spPr>
          <a:xfrm>
            <a:off x="6943729" y="1539544"/>
            <a:ext cx="428628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088530"/>
            <a:r>
              <a:rPr lang="fr-FR" sz="2800" b="1" dirty="0" smtClean="0"/>
              <a:t>Concevoir un système de monitoring en continu de la maison </a:t>
            </a:r>
            <a:endParaRPr lang="en-US" sz="2800" b="1" dirty="0"/>
          </a:p>
        </p:txBody>
      </p:sp>
      <p:grpSp>
        <p:nvGrpSpPr>
          <p:cNvPr id="14" name="Group 154"/>
          <p:cNvGrpSpPr/>
          <p:nvPr/>
        </p:nvGrpSpPr>
        <p:grpSpPr>
          <a:xfrm>
            <a:off x="630740" y="1617760"/>
            <a:ext cx="455073" cy="455073"/>
            <a:chOff x="1220787" y="5033335"/>
            <a:chExt cx="910264" cy="910264"/>
          </a:xfrm>
          <a:effectLst>
            <a:outerShdw blurRad="127000" algn="ctr" rotWithShape="0">
              <a:prstClr val="black"/>
            </a:outerShdw>
          </a:effectLst>
        </p:grpSpPr>
        <p:sp>
          <p:nvSpPr>
            <p:cNvPr id="15" name="Oval 38"/>
            <p:cNvSpPr/>
            <p:nvPr/>
          </p:nvSpPr>
          <p:spPr>
            <a:xfrm>
              <a:off x="1220787" y="5033335"/>
              <a:ext cx="910264" cy="910264"/>
            </a:xfrm>
            <a:prstGeom prst="ellipse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30"/>
              <a:endParaRPr lang="en-US" sz="2200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1220788" y="5149913"/>
              <a:ext cx="91026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530"/>
              <a:r>
                <a:rPr lang="en-US" sz="2200" b="1" dirty="0" smtClean="0">
                  <a:solidFill>
                    <a:prstClr val="white"/>
                  </a:solidFill>
                  <a:latin typeface="Calibri"/>
                </a:rPr>
                <a:t>03</a:t>
              </a:r>
              <a:endParaRPr lang="en-US" sz="2200" b="1" dirty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7" name="Group 162"/>
          <p:cNvGrpSpPr/>
          <p:nvPr/>
        </p:nvGrpSpPr>
        <p:grpSpPr>
          <a:xfrm>
            <a:off x="11444323" y="1662753"/>
            <a:ext cx="455073" cy="455073"/>
            <a:chOff x="1220787" y="5033335"/>
            <a:chExt cx="910264" cy="910264"/>
          </a:xfrm>
          <a:effectLst>
            <a:outerShdw blurRad="127000" algn="ctr" rotWithShape="0">
              <a:prstClr val="black"/>
            </a:outerShdw>
          </a:effectLst>
        </p:grpSpPr>
        <p:sp>
          <p:nvSpPr>
            <p:cNvPr id="18" name="Oval 46"/>
            <p:cNvSpPr/>
            <p:nvPr/>
          </p:nvSpPr>
          <p:spPr>
            <a:xfrm>
              <a:off x="1220787" y="5033335"/>
              <a:ext cx="910264" cy="910264"/>
            </a:xfrm>
            <a:prstGeom prst="ellipse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rgbClr val="0070C0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88530"/>
              <a:endParaRPr lang="en-US" sz="2200" dirty="0">
                <a:solidFill>
                  <a:prstClr val="white"/>
                </a:solidFill>
              </a:endParaRPr>
            </a:p>
          </p:txBody>
        </p:sp>
        <p:sp>
          <p:nvSpPr>
            <p:cNvPr id="19" name="TextBox 47"/>
            <p:cNvSpPr txBox="1"/>
            <p:nvPr/>
          </p:nvSpPr>
          <p:spPr>
            <a:xfrm>
              <a:off x="1220787" y="5149914"/>
              <a:ext cx="910264" cy="677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088530"/>
              <a:r>
                <a:rPr lang="en-US" sz="2200" b="1" dirty="0" smtClean="0">
                  <a:solidFill>
                    <a:prstClr val="white"/>
                  </a:solidFill>
                  <a:latin typeface="Calibri"/>
                </a:rPr>
                <a:t>04</a:t>
              </a:r>
            </a:p>
          </p:txBody>
        </p:sp>
      </p:grpSp>
      <p:sp>
        <p:nvSpPr>
          <p:cNvPr id="20" name="Chevron 19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35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86605" y="4857760"/>
            <a:ext cx="464347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b="1" dirty="0" smtClean="0"/>
              <a:t>Concevoir un système de coupure de gaz au niveau du logement pour limiter ses effets néfastes</a:t>
            </a:r>
            <a:endParaRPr lang="fr-FR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1300127" y="4857760"/>
            <a:ext cx="542928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b="1" dirty="0" smtClean="0"/>
              <a:t>Ajouter un module GSM pour alerter les occupants s’ils sont en dehors de la maison en cas d’une éventuelle fuite de gaz</a:t>
            </a:r>
            <a:endParaRPr lang="fr-FR" sz="2800" b="1" dirty="0"/>
          </a:p>
        </p:txBody>
      </p:sp>
      <p:pic>
        <p:nvPicPr>
          <p:cNvPr id="2055" name="Picture 7" descr="RÃ©sultat de recherche d'images pour &quot;image png sur interfecage arduino et labview&quot;"/>
          <p:cNvPicPr>
            <a:picLocks noChangeAspect="1" noChangeArrowheads="1"/>
          </p:cNvPicPr>
          <p:nvPr/>
        </p:nvPicPr>
        <p:blipFill>
          <a:blip r:embed="rId3" cstate="print"/>
          <a:srcRect b="20513"/>
          <a:stretch>
            <a:fillRect/>
          </a:stretch>
        </p:blipFill>
        <p:spPr bwMode="auto">
          <a:xfrm>
            <a:off x="2595335" y="1928802"/>
            <a:ext cx="3562576" cy="2628000"/>
          </a:xfrm>
          <a:prstGeom prst="rect">
            <a:avLst/>
          </a:prstGeom>
          <a:noFill/>
        </p:spPr>
      </p:pic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630079" y="274638"/>
            <a:ext cx="11341418" cy="1143000"/>
          </a:xfrm>
        </p:spPr>
        <p:txBody>
          <a:bodyPr/>
          <a:lstStyle/>
          <a:p>
            <a:r>
              <a:rPr lang="fr-FR" b="1" dirty="0" smtClean="0">
                <a:solidFill>
                  <a:schemeClr val="accent1"/>
                </a:solidFill>
              </a:rPr>
              <a:t>Perspectives (1/2)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0919" y="1980570"/>
            <a:ext cx="4020779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hevron 13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36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5945" y="1909132"/>
            <a:ext cx="2700000" cy="27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157383" y="4857760"/>
            <a:ext cx="242889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 smtClean="0"/>
              <a:t>Penser à une application stand </a:t>
            </a:r>
            <a:r>
              <a:rPr lang="fr-FR" sz="2800" b="1" dirty="0" err="1" smtClean="0"/>
              <a:t>alone</a:t>
            </a:r>
            <a:endParaRPr lang="fr-FR" sz="2800" b="1" dirty="0" smtClean="0"/>
          </a:p>
          <a:p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2" descr="Image associÃ©e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0247" y="2000241"/>
            <a:ext cx="4021200" cy="2520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7086605" y="4910279"/>
            <a:ext cx="478634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b="1" dirty="0" smtClean="0"/>
              <a:t>Intégrer l’application dans le domaine de l’IOT appliqué à la domotique</a:t>
            </a:r>
          </a:p>
          <a:p>
            <a:endParaRPr lang="fr-FR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782479" y="427038"/>
            <a:ext cx="113414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Perspectives (2/2)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37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0127" y="2071678"/>
            <a:ext cx="1041099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7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Merci pour votre attention</a:t>
            </a:r>
            <a:endParaRPr lang="fr-FR" sz="72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86275" y="3357562"/>
            <a:ext cx="3724392" cy="23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1"/>
                </a:solidFill>
              </a:rPr>
              <a:t>Problématique </a:t>
            </a:r>
            <a:endParaRPr lang="fr-FR" dirty="0"/>
          </a:p>
        </p:txBody>
      </p:sp>
      <p:pic>
        <p:nvPicPr>
          <p:cNvPr id="5" name="Picture 2" descr="RÃ©sultat de recherche d'images pour &quot;image png sur problÃ©matiqu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0127" y="2000240"/>
            <a:ext cx="2952328" cy="321471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872027" y="1772817"/>
            <a:ext cx="707236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3500" dirty="0" smtClean="0"/>
              <a:t>Plus de 85% des intoxications au monoxyde de carbone sont d’origine domestique.</a:t>
            </a:r>
          </a:p>
          <a:p>
            <a:pPr algn="just"/>
            <a:endParaRPr lang="fr-FR" sz="3500" dirty="0" smtClean="0"/>
          </a:p>
          <a:p>
            <a:pPr algn="just"/>
            <a:endParaRPr lang="fr-FR" sz="3500" dirty="0" smtClean="0"/>
          </a:p>
          <a:p>
            <a:pPr algn="just"/>
            <a:r>
              <a:rPr lang="fr-FR" sz="3500" dirty="0" smtClean="0"/>
              <a:t> </a:t>
            </a:r>
            <a:endParaRPr lang="fr-FR" sz="3500" dirty="0"/>
          </a:p>
        </p:txBody>
      </p:sp>
      <p:pic>
        <p:nvPicPr>
          <p:cNvPr id="9" name="Image 8" descr="C:\Users\Mahdi\Desktop\onebit_33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4827" y="4071942"/>
            <a:ext cx="457200" cy="33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C:\Users\Mahdi\Desktop\onebit_33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4827" y="1928802"/>
            <a:ext cx="457200" cy="336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4872027" y="3968313"/>
            <a:ext cx="70723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 smtClean="0"/>
              <a:t>70% des incendies mortels ont lieu la nuit alors que les incendies nocturnes représentent moins de 30% des cas.</a:t>
            </a:r>
          </a:p>
          <a:p>
            <a:endParaRPr lang="fr-FR" sz="3500" dirty="0" smtClean="0"/>
          </a:p>
        </p:txBody>
      </p:sp>
      <p:sp>
        <p:nvSpPr>
          <p:cNvPr id="11" name="Chevron 10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3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5747" y="439702"/>
            <a:ext cx="11341418" cy="703282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Plan de l’exposé</a:t>
            </a:r>
            <a:endParaRPr lang="fr-FR" dirty="0"/>
          </a:p>
        </p:txBody>
      </p:sp>
      <p:sp>
        <p:nvSpPr>
          <p:cNvPr id="28" name="Freeform 26"/>
          <p:cNvSpPr/>
          <p:nvPr/>
        </p:nvSpPr>
        <p:spPr>
          <a:xfrm rot="21250921" flipH="1">
            <a:off x="4768897" y="2673623"/>
            <a:ext cx="4283529" cy="2309583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Freeform 27"/>
          <p:cNvSpPr/>
          <p:nvPr/>
        </p:nvSpPr>
        <p:spPr>
          <a:xfrm rot="349079">
            <a:off x="3614046" y="3685994"/>
            <a:ext cx="4283529" cy="2309583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Freeform 28"/>
          <p:cNvSpPr/>
          <p:nvPr/>
        </p:nvSpPr>
        <p:spPr>
          <a:xfrm rot="349079">
            <a:off x="3571513" y="1520522"/>
            <a:ext cx="4283529" cy="2309583"/>
          </a:xfrm>
          <a:custGeom>
            <a:avLst/>
            <a:gdLst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706582 h 1482436"/>
              <a:gd name="connsiteX1" fmla="*/ 2410691 w 2410691"/>
              <a:gd name="connsiteY1" fmla="*/ 1482436 h 1482436"/>
              <a:gd name="connsiteX2" fmla="*/ 2092037 w 2410691"/>
              <a:gd name="connsiteY2" fmla="*/ 512618 h 1482436"/>
              <a:gd name="connsiteX3" fmla="*/ 1510146 w 2410691"/>
              <a:gd name="connsiteY3" fmla="*/ 0 h 1482436"/>
              <a:gd name="connsiteX4" fmla="*/ 0 w 2410691"/>
              <a:gd name="connsiteY4" fmla="*/ 706582 h 1482436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092037 w 2410691"/>
              <a:gd name="connsiteY2" fmla="*/ 6793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695884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94791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  <a:gd name="connsiteX0" fmla="*/ 0 w 2410691"/>
              <a:gd name="connsiteY0" fmla="*/ 873270 h 1649124"/>
              <a:gd name="connsiteX1" fmla="*/ 2410691 w 2410691"/>
              <a:gd name="connsiteY1" fmla="*/ 1649124 h 1649124"/>
              <a:gd name="connsiteX2" fmla="*/ 2192050 w 2410691"/>
              <a:gd name="connsiteY2" fmla="*/ 641206 h 1649124"/>
              <a:gd name="connsiteX3" fmla="*/ 1548133 w 2410691"/>
              <a:gd name="connsiteY3" fmla="*/ 0 h 1649124"/>
              <a:gd name="connsiteX4" fmla="*/ 0 w 2410691"/>
              <a:gd name="connsiteY4" fmla="*/ 873270 h 164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0691" h="1649124">
                <a:moveTo>
                  <a:pt x="0" y="873270"/>
                </a:moveTo>
                <a:cubicBezTo>
                  <a:pt x="910244" y="895668"/>
                  <a:pt x="1812867" y="1238106"/>
                  <a:pt x="2410691" y="1649124"/>
                </a:cubicBezTo>
                <a:lnTo>
                  <a:pt x="2192050" y="641206"/>
                </a:lnTo>
                <a:cubicBezTo>
                  <a:pt x="2107623" y="436996"/>
                  <a:pt x="1951647" y="226118"/>
                  <a:pt x="1548133" y="0"/>
                </a:cubicBezTo>
                <a:cubicBezTo>
                  <a:pt x="1073296" y="254397"/>
                  <a:pt x="838819" y="413663"/>
                  <a:pt x="0" y="87327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7000"/>
                </a:schemeClr>
              </a:gs>
              <a:gs pos="66000">
                <a:schemeClr val="bg1">
                  <a:shade val="67500"/>
                  <a:satMod val="115000"/>
                  <a:alpha val="10000"/>
                  <a:lumMod val="56000"/>
                  <a:lumOff val="44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0"/>
                  <a:lumOff val="100000"/>
                </a:schemeClr>
              </a:gs>
            </a:gsLst>
            <a:lin ang="600000" scaled="0"/>
            <a:tileRect/>
          </a:gradFill>
          <a:ln w="3175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Freeform 29"/>
          <p:cNvSpPr/>
          <p:nvPr/>
        </p:nvSpPr>
        <p:spPr>
          <a:xfrm>
            <a:off x="5346338" y="1193145"/>
            <a:ext cx="517525" cy="1604962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2" name="Freeform 32"/>
          <p:cNvSpPr/>
          <p:nvPr/>
        </p:nvSpPr>
        <p:spPr bwMode="auto">
          <a:xfrm flipH="1">
            <a:off x="6910033" y="2266295"/>
            <a:ext cx="517525" cy="1604962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3" name="Freeform 37"/>
          <p:cNvSpPr/>
          <p:nvPr/>
        </p:nvSpPr>
        <p:spPr>
          <a:xfrm>
            <a:off x="5346338" y="3336272"/>
            <a:ext cx="517525" cy="1603375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5" name="Round Single Corner Rectangle 39"/>
          <p:cNvSpPr/>
          <p:nvPr/>
        </p:nvSpPr>
        <p:spPr>
          <a:xfrm>
            <a:off x="5857514" y="1194732"/>
            <a:ext cx="1073150" cy="1073150"/>
          </a:xfrm>
          <a:prstGeom prst="round1Rect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en-US" sz="4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37" name="Group 12"/>
          <p:cNvGrpSpPr/>
          <p:nvPr/>
        </p:nvGrpSpPr>
        <p:grpSpPr>
          <a:xfrm>
            <a:off x="5857512" y="2267884"/>
            <a:ext cx="1073150" cy="1076325"/>
            <a:chOff x="5857513" y="2513370"/>
            <a:chExt cx="1073150" cy="1076325"/>
          </a:xfrm>
        </p:grpSpPr>
        <p:sp>
          <p:nvSpPr>
            <p:cNvPr id="38" name="Rectangle 37"/>
            <p:cNvSpPr/>
            <p:nvPr/>
          </p:nvSpPr>
          <p:spPr>
            <a:xfrm>
              <a:off x="5857513" y="2513370"/>
              <a:ext cx="1073150" cy="1076325"/>
            </a:xfrm>
            <a:prstGeom prst="rect">
              <a:avLst/>
            </a:prstGeom>
            <a:solidFill>
              <a:srgbClr val="27B7E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9" name="TextBox 25"/>
            <p:cNvSpPr txBox="1">
              <a:spLocks noChangeArrowheads="1"/>
            </p:cNvSpPr>
            <p:nvPr/>
          </p:nvSpPr>
          <p:spPr bwMode="auto">
            <a:xfrm>
              <a:off x="5962288" y="2657123"/>
              <a:ext cx="755335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4400" b="1" dirty="0">
                  <a:solidFill>
                    <a:schemeClr val="bg1"/>
                  </a:solidFill>
                  <a:latin typeface="+mn-lt"/>
                </a:rPr>
                <a:t>02</a:t>
              </a:r>
              <a:endParaRPr lang="en-US" sz="36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40" name="Group 13"/>
          <p:cNvGrpSpPr/>
          <p:nvPr/>
        </p:nvGrpSpPr>
        <p:grpSpPr>
          <a:xfrm>
            <a:off x="5857512" y="3339447"/>
            <a:ext cx="1073150" cy="1076325"/>
            <a:chOff x="5857513" y="3584933"/>
            <a:chExt cx="1073150" cy="1076325"/>
          </a:xfrm>
        </p:grpSpPr>
        <p:sp>
          <p:nvSpPr>
            <p:cNvPr id="41" name="Rectangle 40"/>
            <p:cNvSpPr/>
            <p:nvPr/>
          </p:nvSpPr>
          <p:spPr>
            <a:xfrm>
              <a:off x="5857513" y="3584933"/>
              <a:ext cx="1073150" cy="1076325"/>
            </a:xfrm>
            <a:prstGeom prst="rect">
              <a:avLst/>
            </a:prstGeom>
            <a:solidFill>
              <a:srgbClr val="108B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2" name="TextBox 26"/>
            <p:cNvSpPr txBox="1">
              <a:spLocks noChangeArrowheads="1"/>
            </p:cNvSpPr>
            <p:nvPr/>
          </p:nvSpPr>
          <p:spPr bwMode="auto">
            <a:xfrm>
              <a:off x="5962288" y="3730493"/>
              <a:ext cx="755335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4400" b="1" dirty="0" smtClean="0">
                  <a:solidFill>
                    <a:schemeClr val="bg1"/>
                  </a:solidFill>
                  <a:latin typeface="+mn-lt"/>
                </a:rPr>
                <a:t>03</a:t>
              </a:r>
              <a:endParaRPr lang="en-US" sz="44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5" name="TextBox 27"/>
          <p:cNvSpPr txBox="1">
            <a:spLocks noChangeArrowheads="1"/>
          </p:cNvSpPr>
          <p:nvPr/>
        </p:nvSpPr>
        <p:spPr bwMode="auto">
          <a:xfrm>
            <a:off x="6011412" y="5691383"/>
            <a:ext cx="75533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chemeClr val="bg1"/>
                </a:solidFill>
                <a:latin typeface="+mn-lt"/>
              </a:rPr>
              <a:t>05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6" name="Group 10"/>
          <p:cNvGrpSpPr/>
          <p:nvPr/>
        </p:nvGrpSpPr>
        <p:grpSpPr>
          <a:xfrm rot="10800000">
            <a:off x="619123" y="5679036"/>
            <a:ext cx="4734394" cy="1063581"/>
            <a:chOff x="7427393" y="5179232"/>
            <a:chExt cx="2762250" cy="1063581"/>
          </a:xfrm>
        </p:grpSpPr>
        <p:sp>
          <p:nvSpPr>
            <p:cNvPr id="47" name="Round Same Side Corner Rectangle 36"/>
            <p:cNvSpPr/>
            <p:nvPr/>
          </p:nvSpPr>
          <p:spPr>
            <a:xfrm rot="5400000" flipH="1">
              <a:off x="8276727" y="4329898"/>
              <a:ext cx="1063581" cy="27622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8B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591585" y="5517980"/>
              <a:ext cx="166307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9"/>
          <p:cNvGrpSpPr/>
          <p:nvPr/>
        </p:nvGrpSpPr>
        <p:grpSpPr>
          <a:xfrm>
            <a:off x="619126" y="3876019"/>
            <a:ext cx="4727213" cy="1062298"/>
            <a:chOff x="2584088" y="4121507"/>
            <a:chExt cx="2762250" cy="1062298"/>
          </a:xfrm>
        </p:grpSpPr>
        <p:sp>
          <p:nvSpPr>
            <p:cNvPr id="50" name="Round Same Side Corner Rectangle 38"/>
            <p:cNvSpPr/>
            <p:nvPr/>
          </p:nvSpPr>
          <p:spPr>
            <a:xfrm rot="16200000">
              <a:off x="3434064" y="3271531"/>
              <a:ext cx="1062298" cy="27622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8B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995293" y="4317430"/>
              <a:ext cx="215737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000" b="1" dirty="0" smtClean="0">
                  <a:solidFill>
                    <a:schemeClr val="bg1"/>
                  </a:solidFill>
                  <a:cs typeface="Raleway Light"/>
                </a:rPr>
                <a:t>Solution technique</a:t>
              </a:r>
              <a:endParaRPr lang="pt-BR" sz="3000" b="1" dirty="0">
                <a:solidFill>
                  <a:schemeClr val="bg1"/>
                </a:solidFill>
                <a:cs typeface="Raleway Light"/>
              </a:endParaRPr>
            </a:p>
          </p:txBody>
        </p:sp>
      </p:grpSp>
      <p:grpSp>
        <p:nvGrpSpPr>
          <p:cNvPr id="52" name="Group 8"/>
          <p:cNvGrpSpPr/>
          <p:nvPr/>
        </p:nvGrpSpPr>
        <p:grpSpPr>
          <a:xfrm>
            <a:off x="7427556" y="2806048"/>
            <a:ext cx="4192943" cy="1063625"/>
            <a:chOff x="7427556" y="3051534"/>
            <a:chExt cx="2762247" cy="1063625"/>
          </a:xfrm>
        </p:grpSpPr>
        <p:sp>
          <p:nvSpPr>
            <p:cNvPr id="53" name="Round Same Side Corner Rectangle 33"/>
            <p:cNvSpPr/>
            <p:nvPr/>
          </p:nvSpPr>
          <p:spPr bwMode="auto">
            <a:xfrm rot="5400000" flipH="1">
              <a:off x="8276867" y="2202223"/>
              <a:ext cx="1063625" cy="27622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7B7E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767690" y="3317296"/>
              <a:ext cx="2011533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000" b="1" dirty="0" smtClean="0">
                  <a:solidFill>
                    <a:schemeClr val="bg1"/>
                  </a:solidFill>
                  <a:cs typeface="Raleway Light"/>
                </a:rPr>
                <a:t>Etude théorique</a:t>
              </a:r>
            </a:p>
          </p:txBody>
        </p:sp>
      </p:grpSp>
      <p:grpSp>
        <p:nvGrpSpPr>
          <p:cNvPr id="55" name="Group 7"/>
          <p:cNvGrpSpPr/>
          <p:nvPr/>
        </p:nvGrpSpPr>
        <p:grpSpPr>
          <a:xfrm>
            <a:off x="619124" y="1769966"/>
            <a:ext cx="4727213" cy="1026554"/>
            <a:chOff x="2584087" y="1979970"/>
            <a:chExt cx="2762250" cy="1062038"/>
          </a:xfrm>
        </p:grpSpPr>
        <p:sp>
          <p:nvSpPr>
            <p:cNvPr id="56" name="Round Same Side Corner Rectangle 30"/>
            <p:cNvSpPr/>
            <p:nvPr/>
          </p:nvSpPr>
          <p:spPr>
            <a:xfrm rot="16200000">
              <a:off x="3434193" y="1129864"/>
              <a:ext cx="1062038" cy="27622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08B9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731557" y="2218204"/>
              <a:ext cx="2488502" cy="573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000" b="1" dirty="0" smtClean="0">
                  <a:solidFill>
                    <a:schemeClr val="bg1"/>
                  </a:solidFill>
                  <a:cs typeface="Raleway Light"/>
                </a:rPr>
                <a:t>Présentation du système</a:t>
              </a:r>
              <a:endParaRPr lang="en-US" sz="30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8" name="Freeform 48"/>
          <p:cNvSpPr/>
          <p:nvPr/>
        </p:nvSpPr>
        <p:spPr bwMode="auto">
          <a:xfrm flipH="1">
            <a:off x="6906568" y="4413751"/>
            <a:ext cx="517525" cy="1604962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9" name="Group 49"/>
          <p:cNvGrpSpPr/>
          <p:nvPr/>
        </p:nvGrpSpPr>
        <p:grpSpPr>
          <a:xfrm>
            <a:off x="5854046" y="4415340"/>
            <a:ext cx="1073150" cy="1076325"/>
            <a:chOff x="5857513" y="2513370"/>
            <a:chExt cx="1073150" cy="1076325"/>
          </a:xfrm>
        </p:grpSpPr>
        <p:sp>
          <p:nvSpPr>
            <p:cNvPr id="60" name="Rectangle 59"/>
            <p:cNvSpPr/>
            <p:nvPr/>
          </p:nvSpPr>
          <p:spPr>
            <a:xfrm>
              <a:off x="5857513" y="2513370"/>
              <a:ext cx="1073150" cy="1076325"/>
            </a:xfrm>
            <a:prstGeom prst="rect">
              <a:avLst/>
            </a:prstGeom>
            <a:solidFill>
              <a:srgbClr val="27B7E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1" name="TextBox 25"/>
            <p:cNvSpPr txBox="1">
              <a:spLocks noChangeArrowheads="1"/>
            </p:cNvSpPr>
            <p:nvPr/>
          </p:nvSpPr>
          <p:spPr bwMode="auto">
            <a:xfrm>
              <a:off x="5962288" y="2657123"/>
              <a:ext cx="755335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Palatino Linotype" panose="02040502050505030304" pitchFamily="18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4400" b="1" dirty="0" smtClean="0">
                  <a:solidFill>
                    <a:schemeClr val="bg1"/>
                  </a:solidFill>
                  <a:latin typeface="+mn-lt"/>
                </a:rPr>
                <a:t>04</a:t>
              </a:r>
              <a:endParaRPr lang="en-US" sz="36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62" name="Group 60"/>
          <p:cNvGrpSpPr/>
          <p:nvPr/>
        </p:nvGrpSpPr>
        <p:grpSpPr>
          <a:xfrm>
            <a:off x="7424092" y="4953505"/>
            <a:ext cx="4196409" cy="1063625"/>
            <a:chOff x="7427557" y="3051535"/>
            <a:chExt cx="2762247" cy="1063625"/>
          </a:xfrm>
        </p:grpSpPr>
        <p:sp>
          <p:nvSpPr>
            <p:cNvPr id="63" name="Round Same Side Corner Rectangle 61"/>
            <p:cNvSpPr/>
            <p:nvPr/>
          </p:nvSpPr>
          <p:spPr bwMode="auto">
            <a:xfrm rot="5400000" flipH="1">
              <a:off x="8276868" y="2202224"/>
              <a:ext cx="1063625" cy="276224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7B7E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816713" y="3312980"/>
              <a:ext cx="233665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3000" b="1" dirty="0" smtClean="0">
                  <a:solidFill>
                    <a:schemeClr val="bg1"/>
                  </a:solidFill>
                  <a:cs typeface="Raleway Light"/>
                </a:rPr>
                <a:t>Réalisation</a:t>
              </a:r>
              <a:endParaRPr lang="pt-BR" sz="3000" b="1" dirty="0">
                <a:solidFill>
                  <a:schemeClr val="bg1"/>
                </a:solidFill>
                <a:cs typeface="Raleway Light"/>
              </a:endParaRPr>
            </a:p>
          </p:txBody>
        </p:sp>
      </p:grpSp>
      <p:sp>
        <p:nvSpPr>
          <p:cNvPr id="65" name="Freeform 65"/>
          <p:cNvSpPr/>
          <p:nvPr/>
        </p:nvSpPr>
        <p:spPr>
          <a:xfrm>
            <a:off x="5354360" y="5137654"/>
            <a:ext cx="517525" cy="1604962"/>
          </a:xfrm>
          <a:custGeom>
            <a:avLst/>
            <a:gdLst>
              <a:gd name="connsiteX0" fmla="*/ 508000 w 514350"/>
              <a:gd name="connsiteY0" fmla="*/ 0 h 1606550"/>
              <a:gd name="connsiteX1" fmla="*/ 0 w 514350"/>
              <a:gd name="connsiteY1" fmla="*/ 539750 h 1606550"/>
              <a:gd name="connsiteX2" fmla="*/ 0 w 514350"/>
              <a:gd name="connsiteY2" fmla="*/ 1606550 h 1606550"/>
              <a:gd name="connsiteX3" fmla="*/ 514350 w 514350"/>
              <a:gd name="connsiteY3" fmla="*/ 1085850 h 1606550"/>
              <a:gd name="connsiteX4" fmla="*/ 508000 w 514350"/>
              <a:gd name="connsiteY4" fmla="*/ 0 h 1606550"/>
              <a:gd name="connsiteX0" fmla="*/ 515144 w 515676"/>
              <a:gd name="connsiteY0" fmla="*/ 0 h 1606550"/>
              <a:gd name="connsiteX1" fmla="*/ 0 w 515676"/>
              <a:gd name="connsiteY1" fmla="*/ 539750 h 1606550"/>
              <a:gd name="connsiteX2" fmla="*/ 0 w 515676"/>
              <a:gd name="connsiteY2" fmla="*/ 1606550 h 1606550"/>
              <a:gd name="connsiteX3" fmla="*/ 514350 w 515676"/>
              <a:gd name="connsiteY3" fmla="*/ 1085850 h 1606550"/>
              <a:gd name="connsiteX4" fmla="*/ 515144 w 515676"/>
              <a:gd name="connsiteY4" fmla="*/ 0 h 1606550"/>
              <a:gd name="connsiteX0" fmla="*/ 515144 w 516731"/>
              <a:gd name="connsiteY0" fmla="*/ 0 h 1606550"/>
              <a:gd name="connsiteX1" fmla="*/ 0 w 516731"/>
              <a:gd name="connsiteY1" fmla="*/ 539750 h 1606550"/>
              <a:gd name="connsiteX2" fmla="*/ 0 w 516731"/>
              <a:gd name="connsiteY2" fmla="*/ 1606550 h 1606550"/>
              <a:gd name="connsiteX3" fmla="*/ 516731 w 516731"/>
              <a:gd name="connsiteY3" fmla="*/ 1078706 h 1606550"/>
              <a:gd name="connsiteX4" fmla="*/ 515144 w 516731"/>
              <a:gd name="connsiteY4" fmla="*/ 0 h 1606550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7525 w 518057"/>
              <a:gd name="connsiteY0" fmla="*/ 0 h 1608931"/>
              <a:gd name="connsiteX1" fmla="*/ 0 w 518057"/>
              <a:gd name="connsiteY1" fmla="*/ 542131 h 1608931"/>
              <a:gd name="connsiteX2" fmla="*/ 0 w 518057"/>
              <a:gd name="connsiteY2" fmla="*/ 1608931 h 1608931"/>
              <a:gd name="connsiteX3" fmla="*/ 516731 w 518057"/>
              <a:gd name="connsiteY3" fmla="*/ 1081087 h 1608931"/>
              <a:gd name="connsiteX4" fmla="*/ 517525 w 518057"/>
              <a:gd name="connsiteY4" fmla="*/ 0 h 1608931"/>
              <a:gd name="connsiteX0" fmla="*/ 515144 w 516731"/>
              <a:gd name="connsiteY0" fmla="*/ 0 h 1611312"/>
              <a:gd name="connsiteX1" fmla="*/ 0 w 516731"/>
              <a:gd name="connsiteY1" fmla="*/ 544512 h 1611312"/>
              <a:gd name="connsiteX2" fmla="*/ 0 w 516731"/>
              <a:gd name="connsiteY2" fmla="*/ 1611312 h 1611312"/>
              <a:gd name="connsiteX3" fmla="*/ 516731 w 516731"/>
              <a:gd name="connsiteY3" fmla="*/ 1083468 h 1611312"/>
              <a:gd name="connsiteX4" fmla="*/ 515144 w 516731"/>
              <a:gd name="connsiteY4" fmla="*/ 0 h 1611312"/>
              <a:gd name="connsiteX0" fmla="*/ 512763 w 516731"/>
              <a:gd name="connsiteY0" fmla="*/ 0 h 1604168"/>
              <a:gd name="connsiteX1" fmla="*/ 0 w 516731"/>
              <a:gd name="connsiteY1" fmla="*/ 537368 h 1604168"/>
              <a:gd name="connsiteX2" fmla="*/ 0 w 516731"/>
              <a:gd name="connsiteY2" fmla="*/ 1604168 h 1604168"/>
              <a:gd name="connsiteX3" fmla="*/ 516731 w 516731"/>
              <a:gd name="connsiteY3" fmla="*/ 1076324 h 1604168"/>
              <a:gd name="connsiteX4" fmla="*/ 512763 w 516731"/>
              <a:gd name="connsiteY4" fmla="*/ 0 h 1604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731" h="1604168">
                <a:moveTo>
                  <a:pt x="512763" y="0"/>
                </a:moveTo>
                <a:lnTo>
                  <a:pt x="0" y="537368"/>
                </a:lnTo>
                <a:lnTo>
                  <a:pt x="0" y="1604168"/>
                </a:lnTo>
                <a:lnTo>
                  <a:pt x="516731" y="1076324"/>
                </a:lnTo>
                <a:cubicBezTo>
                  <a:pt x="514614" y="714374"/>
                  <a:pt x="514880" y="361950"/>
                  <a:pt x="512763" y="0"/>
                </a:cubicBez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71499" y="5929330"/>
            <a:ext cx="4490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 smtClean="0">
                <a:solidFill>
                  <a:schemeClr val="bg1"/>
                </a:solidFill>
                <a:cs typeface="Raleway Light"/>
              </a:rPr>
              <a:t>Conclusion et perspectives </a:t>
            </a:r>
            <a:endParaRPr lang="pt-BR" sz="3000" b="1" dirty="0">
              <a:solidFill>
                <a:schemeClr val="bg1"/>
              </a:solidFill>
              <a:cs typeface="Raleway Light"/>
            </a:endParaRPr>
          </a:p>
        </p:txBody>
      </p:sp>
      <p:sp>
        <p:nvSpPr>
          <p:cNvPr id="79" name="Round Single Corner Rectangle 39"/>
          <p:cNvSpPr/>
          <p:nvPr/>
        </p:nvSpPr>
        <p:spPr>
          <a:xfrm>
            <a:off x="5868740" y="5442374"/>
            <a:ext cx="1152128" cy="1145158"/>
          </a:xfrm>
          <a:prstGeom prst="round1Rect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4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05</a:t>
            </a:r>
            <a:endParaRPr lang="en-US" sz="4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58" grpId="0" animBg="1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0079" y="332656"/>
            <a:ext cx="11341418" cy="1152128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Présentation du système</a:t>
            </a:r>
            <a:endParaRPr lang="fr-FR" b="1" dirty="0">
              <a:solidFill>
                <a:schemeClr val="accent1"/>
              </a:solidFill>
            </a:endParaRPr>
          </a:p>
        </p:txBody>
      </p:sp>
      <p:grpSp>
        <p:nvGrpSpPr>
          <p:cNvPr id="4" name="Group 24"/>
          <p:cNvGrpSpPr/>
          <p:nvPr/>
        </p:nvGrpSpPr>
        <p:grpSpPr>
          <a:xfrm>
            <a:off x="5014903" y="1928805"/>
            <a:ext cx="2506663" cy="4035425"/>
            <a:chOff x="2924175" y="1682750"/>
            <a:chExt cx="2506663" cy="4035425"/>
          </a:xfrm>
        </p:grpSpPr>
        <p:sp>
          <p:nvSpPr>
            <p:cNvPr id="5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41" name="Shape 267"/>
          <p:cNvSpPr/>
          <p:nvPr/>
        </p:nvSpPr>
        <p:spPr>
          <a:xfrm>
            <a:off x="3514705" y="2428868"/>
            <a:ext cx="864000" cy="8640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 dirty="0" smtClean="0">
                <a:latin typeface="+mj-lt"/>
              </a:rPr>
              <a:t>01</a:t>
            </a:r>
            <a:endParaRPr sz="3200" b="1">
              <a:latin typeface="+mj-lt"/>
            </a:endParaRPr>
          </a:p>
        </p:txBody>
      </p:sp>
      <p:sp>
        <p:nvSpPr>
          <p:cNvPr id="44" name="Shape 270"/>
          <p:cNvSpPr/>
          <p:nvPr/>
        </p:nvSpPr>
        <p:spPr>
          <a:xfrm>
            <a:off x="7729547" y="2428868"/>
            <a:ext cx="864000" cy="864000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 dirty="0" smtClean="0">
                <a:latin typeface="+mj-lt"/>
              </a:rPr>
              <a:t>02</a:t>
            </a:r>
            <a:endParaRPr sz="3200" b="1" dirty="0">
              <a:latin typeface="+mj-lt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1443003" y="2428868"/>
            <a:ext cx="17859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6">
                    <a:lumMod val="75000"/>
                  </a:schemeClr>
                </a:solidFill>
              </a:rPr>
              <a:t>Cahier des charges</a:t>
            </a:r>
            <a:endParaRPr lang="fr-FR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8801117" y="2428868"/>
            <a:ext cx="2357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Modélisation de la solution </a:t>
            </a:r>
            <a:endParaRPr lang="fr-FR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Shape 267"/>
          <p:cNvSpPr/>
          <p:nvPr/>
        </p:nvSpPr>
        <p:spPr>
          <a:xfrm>
            <a:off x="3514705" y="4500570"/>
            <a:ext cx="864000" cy="864000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 dirty="0" smtClean="0">
                <a:latin typeface="+mj-lt"/>
              </a:rPr>
              <a:t>03</a:t>
            </a:r>
            <a:endParaRPr sz="3200" b="1">
              <a:latin typeface="+mj-lt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1585879" y="4500570"/>
            <a:ext cx="1714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/>
                </a:solidFill>
              </a:rPr>
              <a:t>Choix du matériel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50" name="Shape 270"/>
          <p:cNvSpPr/>
          <p:nvPr/>
        </p:nvSpPr>
        <p:spPr>
          <a:xfrm>
            <a:off x="7729547" y="4500570"/>
            <a:ext cx="864000" cy="864000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 sz="3200" b="1" dirty="0" smtClean="0">
                <a:latin typeface="+mj-lt"/>
              </a:rPr>
              <a:t>04</a:t>
            </a:r>
            <a:endParaRPr sz="3200" b="1" dirty="0">
              <a:latin typeface="+mj-lt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8586804" y="4475157"/>
            <a:ext cx="2928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/>
                </a:solidFill>
              </a:rPr>
              <a:t>Justification du choix du matériel</a:t>
            </a:r>
            <a:endParaRPr lang="fr-FR" sz="2800" b="1" dirty="0">
              <a:solidFill>
                <a:schemeClr val="accent4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5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 animBg="1"/>
      <p:bldP spid="44" grpId="0" animBg="1"/>
      <p:bldP spid="47" grpId="0"/>
      <p:bldP spid="48" grpId="0"/>
      <p:bldP spid="45" grpId="0" animBg="1"/>
      <p:bldP spid="49" grpId="0"/>
      <p:bldP spid="50" grpId="0" animBg="1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Cahier des charges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5747" y="1928802"/>
            <a:ext cx="48245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3200" b="1" dirty="0" smtClean="0">
                <a:solidFill>
                  <a:schemeClr val="accent6">
                    <a:lumMod val="75000"/>
                  </a:schemeClr>
                </a:solidFill>
              </a:rPr>
              <a:t> Fonctions attendues: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489" y="2714620"/>
            <a:ext cx="3204442" cy="2380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6" descr="good, i like, mark, recommend, vot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8139" y="3057525"/>
            <a:ext cx="37306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116211" y="2924944"/>
            <a:ext cx="66847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/>
              <a:t>Offrir la possibilité de suivi en temps réel des fuites de gaz </a:t>
            </a:r>
            <a:endParaRPr lang="fr-FR" dirty="0"/>
          </a:p>
        </p:txBody>
      </p:sp>
      <p:pic>
        <p:nvPicPr>
          <p:cNvPr id="11" name="Picture 6" descr="good, i like, mark, recommend, vot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42871" y="4143380"/>
            <a:ext cx="37306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good, i like, mark, recommend, vote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8139" y="4914913"/>
            <a:ext cx="373063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1044203" y="4048788"/>
            <a:ext cx="696152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/>
              <a:t> Assurer la sécurité des biens et des personnes</a:t>
            </a:r>
          </a:p>
          <a:p>
            <a:endParaRPr lang="fr-FR" sz="2800" dirty="0"/>
          </a:p>
        </p:txBody>
      </p:sp>
      <p:sp>
        <p:nvSpPr>
          <p:cNvPr id="14" name="Rectangle 13"/>
          <p:cNvSpPr/>
          <p:nvPr/>
        </p:nvSpPr>
        <p:spPr>
          <a:xfrm>
            <a:off x="1116211" y="4834606"/>
            <a:ext cx="6879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2800" dirty="0" smtClean="0"/>
              <a:t>Eviter les risques inhérents à une fuite de gaz</a:t>
            </a:r>
          </a:p>
        </p:txBody>
      </p:sp>
      <p:sp>
        <p:nvSpPr>
          <p:cNvPr id="15" name="Chevron 14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6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Résultat de recherche d'images pour &quot;information,support,consei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0" name="AutoShape 6" descr="Résultat de recherche d'images pour &quot;information,support,consei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2" name="AutoShape 8" descr="Résultat de recherche d'images pour &quot;information,support,consei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4" name="AutoShape 10" descr="Résultat de recherche d'images pour &quot;information,support,consei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6" name="AutoShape 12" descr="Résultat de recherche d'images pour &quot;information,support,consei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38" name="AutoShape 14" descr="Résultat de recherche d'images pour &quot;information,support,consei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0" name="AutoShape 16" descr="Résultat de recherche d'images pour &quot;information,support,consei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42" name="AutoShape 18" descr="Résultat de recherche d'images pour &quot;information,support,consei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585879" y="404664"/>
            <a:ext cx="96114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sz="4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Modélisation de la solution (Logigramme) </a:t>
            </a:r>
            <a:endParaRPr lang="fr-FR" sz="4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4988685" y="1285860"/>
            <a:ext cx="2500329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Début</a:t>
            </a:r>
            <a:endParaRPr lang="fr-FR" b="1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4202867" y="3071810"/>
            <a:ext cx="3959999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Activation du système de ventilation</a:t>
            </a:r>
            <a:endParaRPr lang="fr-FR" b="1" dirty="0"/>
          </a:p>
        </p:txBody>
      </p:sp>
      <p:sp>
        <p:nvSpPr>
          <p:cNvPr id="14" name="Organigramme : Décision 13"/>
          <p:cNvSpPr/>
          <p:nvPr/>
        </p:nvSpPr>
        <p:spPr>
          <a:xfrm>
            <a:off x="4131427" y="2000240"/>
            <a:ext cx="4143404" cy="71438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Existence d’une fuite de gaz ?</a:t>
            </a:r>
            <a:endParaRPr lang="fr-FR" b="1" dirty="0"/>
          </a:p>
        </p:txBody>
      </p:sp>
      <p:cxnSp>
        <p:nvCxnSpPr>
          <p:cNvPr id="15" name="Connecteur en angle 14"/>
          <p:cNvCxnSpPr/>
          <p:nvPr/>
        </p:nvCxnSpPr>
        <p:spPr>
          <a:xfrm flipV="1">
            <a:off x="4202867" y="1529430"/>
            <a:ext cx="792000" cy="828000"/>
          </a:xfrm>
          <a:prstGeom prst="bentConnector3">
            <a:avLst>
              <a:gd name="adj1" fmla="val -1549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417049" y="2000241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NON</a:t>
            </a:r>
            <a:endParaRPr lang="fr-FR" b="1" dirty="0">
              <a:solidFill>
                <a:srgbClr val="FF000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rot="5400000">
            <a:off x="6025330" y="2892421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rot="5400000">
            <a:off x="6023925" y="3679644"/>
            <a:ext cx="360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059989" y="3857628"/>
            <a:ext cx="4320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Mise en marche du dispositif d’aération</a:t>
            </a:r>
            <a:endParaRPr lang="fr-FR" b="1" dirty="0"/>
          </a:p>
        </p:txBody>
      </p:sp>
      <p:cxnSp>
        <p:nvCxnSpPr>
          <p:cNvPr id="20" name="Connecteur droit avec flèche 19"/>
          <p:cNvCxnSpPr/>
          <p:nvPr/>
        </p:nvCxnSpPr>
        <p:spPr>
          <a:xfrm rot="5400000">
            <a:off x="6023925" y="4462652"/>
            <a:ext cx="360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à coins arrondis 21"/>
          <p:cNvSpPr/>
          <p:nvPr/>
        </p:nvSpPr>
        <p:spPr>
          <a:xfrm>
            <a:off x="3590335" y="4643446"/>
            <a:ext cx="5256001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Emission d’une alerte sous forme d’un signal sonore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6274569" y="2702479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OUI</a:t>
            </a:r>
            <a:endParaRPr lang="fr-FR" b="1" dirty="0">
              <a:solidFill>
                <a:srgbClr val="00B050"/>
              </a:solidFill>
            </a:endParaRPr>
          </a:p>
        </p:txBody>
      </p:sp>
      <p:cxnSp>
        <p:nvCxnSpPr>
          <p:cNvPr id="24" name="Connecteur droit avec flèche 23"/>
          <p:cNvCxnSpPr/>
          <p:nvPr/>
        </p:nvCxnSpPr>
        <p:spPr>
          <a:xfrm rot="5400000">
            <a:off x="6023925" y="5251280"/>
            <a:ext cx="360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à coins arrondis 24"/>
          <p:cNvSpPr/>
          <p:nvPr/>
        </p:nvSpPr>
        <p:spPr>
          <a:xfrm>
            <a:off x="3559924" y="5429264"/>
            <a:ext cx="5256001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Déclenchement du disjoncteur différentiel général</a:t>
            </a:r>
            <a:endParaRPr lang="fr-FR" b="1" dirty="0"/>
          </a:p>
        </p:txBody>
      </p:sp>
      <p:cxnSp>
        <p:nvCxnSpPr>
          <p:cNvPr id="26" name="Connecteur en angle 42"/>
          <p:cNvCxnSpPr>
            <a:stCxn id="28" idx="1"/>
          </p:cNvCxnSpPr>
          <p:nvPr/>
        </p:nvCxnSpPr>
        <p:spPr>
          <a:xfrm rot="10800000">
            <a:off x="2988421" y="2285992"/>
            <a:ext cx="2000264" cy="41327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rot="5400000">
            <a:off x="6059925" y="1857694"/>
            <a:ext cx="288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à coins arrondis 27"/>
          <p:cNvSpPr/>
          <p:nvPr/>
        </p:nvSpPr>
        <p:spPr>
          <a:xfrm>
            <a:off x="4988685" y="6193710"/>
            <a:ext cx="2500329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Fin</a:t>
            </a:r>
            <a:endParaRPr lang="fr-FR" b="1" dirty="0"/>
          </a:p>
        </p:txBody>
      </p:sp>
      <p:cxnSp>
        <p:nvCxnSpPr>
          <p:cNvPr id="29" name="Connecteur droit avec flèche 28"/>
          <p:cNvCxnSpPr/>
          <p:nvPr/>
        </p:nvCxnSpPr>
        <p:spPr>
          <a:xfrm rot="5400000">
            <a:off x="6023925" y="6037098"/>
            <a:ext cx="360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hevron 29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7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2" grpId="1" animBg="1"/>
      <p:bldP spid="13" grpId="0" animBg="1"/>
      <p:bldP spid="14" grpId="0" animBg="1"/>
      <p:bldP spid="16" grpId="0"/>
      <p:bldP spid="19" grpId="0" animBg="1"/>
      <p:bldP spid="22" grpId="0" animBg="1"/>
      <p:bldP spid="23" grpId="0"/>
      <p:bldP spid="25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à coins arrondis 3"/>
          <p:cNvSpPr/>
          <p:nvPr/>
        </p:nvSpPr>
        <p:spPr>
          <a:xfrm>
            <a:off x="2953472" y="1114906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Début</a:t>
            </a:r>
            <a:endParaRPr lang="fr-FR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2081481" y="2953444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Activation du système de ventilation</a:t>
            </a:r>
            <a:endParaRPr lang="fr-FR" dirty="0"/>
          </a:p>
        </p:txBody>
      </p:sp>
      <p:sp>
        <p:nvSpPr>
          <p:cNvPr id="6" name="Organigramme : Décision 5"/>
          <p:cNvSpPr/>
          <p:nvPr/>
        </p:nvSpPr>
        <p:spPr>
          <a:xfrm>
            <a:off x="1629190" y="1785926"/>
            <a:ext cx="5957481" cy="785818"/>
          </a:xfrm>
          <a:prstGeom prst="flowChartDecisi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Existence d’une fuite de gaz ?</a:t>
            </a:r>
            <a:endParaRPr lang="fr-FR" b="1" dirty="0"/>
          </a:p>
        </p:txBody>
      </p:sp>
      <p:cxnSp>
        <p:nvCxnSpPr>
          <p:cNvPr id="13" name="Connecteur en angle 12"/>
          <p:cNvCxnSpPr/>
          <p:nvPr/>
        </p:nvCxnSpPr>
        <p:spPr>
          <a:xfrm flipV="1">
            <a:off x="1870517" y="1358476"/>
            <a:ext cx="1091475" cy="828000"/>
          </a:xfrm>
          <a:prstGeom prst="bentConnector3">
            <a:avLst>
              <a:gd name="adj1" fmla="val -1549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787561" y="1829286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rot="5400000">
            <a:off x="4449630" y="2721167"/>
            <a:ext cx="35719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rot="5400000">
            <a:off x="4448225" y="3508390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à coins arrondis 31"/>
          <p:cNvSpPr/>
          <p:nvPr/>
        </p:nvSpPr>
        <p:spPr>
          <a:xfrm>
            <a:off x="2081481" y="3713612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Mise en marche du dispositif d’aération</a:t>
            </a:r>
            <a:endParaRPr lang="fr-FR" dirty="0"/>
          </a:p>
        </p:txBody>
      </p:sp>
      <p:cxnSp>
        <p:nvCxnSpPr>
          <p:cNvPr id="33" name="Connecteur droit avec flèche 32"/>
          <p:cNvCxnSpPr/>
          <p:nvPr/>
        </p:nvCxnSpPr>
        <p:spPr>
          <a:xfrm rot="5400000">
            <a:off x="4448225" y="4291398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à coins arrondis 33"/>
          <p:cNvSpPr/>
          <p:nvPr/>
        </p:nvSpPr>
        <p:spPr>
          <a:xfrm>
            <a:off x="2081481" y="4499430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Emission d’une alerte sous forme d’un signal sonore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4725581" y="2531524"/>
            <a:ext cx="9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cxnSp>
        <p:nvCxnSpPr>
          <p:cNvPr id="40" name="Connecteur droit avec flèche 39"/>
          <p:cNvCxnSpPr/>
          <p:nvPr/>
        </p:nvCxnSpPr>
        <p:spPr>
          <a:xfrm rot="5400000">
            <a:off x="4448225" y="5080026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à coins arrondis 40"/>
          <p:cNvSpPr/>
          <p:nvPr/>
        </p:nvSpPr>
        <p:spPr>
          <a:xfrm>
            <a:off x="2081481" y="5285248"/>
            <a:ext cx="5148000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Déclenchement du disjoncteur différentiel général</a:t>
            </a:r>
            <a:endParaRPr lang="fr-FR" dirty="0"/>
          </a:p>
        </p:txBody>
      </p:sp>
      <p:cxnSp>
        <p:nvCxnSpPr>
          <p:cNvPr id="43" name="Connecteur en angle 42"/>
          <p:cNvCxnSpPr>
            <a:stCxn id="50" idx="1"/>
          </p:cNvCxnSpPr>
          <p:nvPr/>
        </p:nvCxnSpPr>
        <p:spPr>
          <a:xfrm rot="10800000">
            <a:off x="196858" y="2167626"/>
            <a:ext cx="2756614" cy="4132718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rot="5400000">
            <a:off x="4484225" y="1686440"/>
            <a:ext cx="288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à coins arrondis 49"/>
          <p:cNvSpPr/>
          <p:nvPr/>
        </p:nvSpPr>
        <p:spPr>
          <a:xfrm>
            <a:off x="2953472" y="6075344"/>
            <a:ext cx="3445767" cy="450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cxnSp>
        <p:nvCxnSpPr>
          <p:cNvPr id="51" name="Connecteur droit avec flèche 50"/>
          <p:cNvCxnSpPr/>
          <p:nvPr/>
        </p:nvCxnSpPr>
        <p:spPr>
          <a:xfrm rot="5400000">
            <a:off x="4448225" y="5865844"/>
            <a:ext cx="360000" cy="21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Bulle ronde 19"/>
          <p:cNvSpPr/>
          <p:nvPr/>
        </p:nvSpPr>
        <p:spPr>
          <a:xfrm>
            <a:off x="7668939" y="620688"/>
            <a:ext cx="3703946" cy="2357454"/>
          </a:xfrm>
          <a:prstGeom prst="wedgeEllipseCallout">
            <a:avLst>
              <a:gd name="adj1" fmla="val -54764"/>
              <a:gd name="adj2" fmla="val 3019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fr-FR" dirty="0"/>
          </a:p>
        </p:txBody>
      </p:sp>
      <p:pic>
        <p:nvPicPr>
          <p:cNvPr id="9218" name="Picture 2" descr="https://ae01.alicdn.com/kf/HTB1FBGNKFXXXXXBXVXXq6xXFXXXu/Mq2-haute-sensibilit-capteur-de-gaz-brique-1-Arduino-Compatible.jpg"/>
          <p:cNvPicPr>
            <a:picLocks noChangeAspect="1" noChangeArrowheads="1"/>
          </p:cNvPicPr>
          <p:nvPr/>
        </p:nvPicPr>
        <p:blipFill>
          <a:blip r:embed="rId3" cstate="print"/>
          <a:srcRect t="13158" b="11654"/>
          <a:stretch>
            <a:fillRect/>
          </a:stretch>
        </p:blipFill>
        <p:spPr bwMode="auto">
          <a:xfrm>
            <a:off x="8301051" y="1285860"/>
            <a:ext cx="2357454" cy="1404000"/>
          </a:xfrm>
          <a:prstGeom prst="rect">
            <a:avLst/>
          </a:prstGeom>
          <a:noFill/>
        </p:spPr>
      </p:pic>
      <p:sp>
        <p:nvSpPr>
          <p:cNvPr id="23" name="ZoneTexte 22"/>
          <p:cNvSpPr txBox="1"/>
          <p:nvPr/>
        </p:nvSpPr>
        <p:spPr>
          <a:xfrm>
            <a:off x="8229613" y="857232"/>
            <a:ext cx="3839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Détecteur de gaz </a:t>
            </a:r>
            <a:r>
              <a:rPr lang="fr-FR" sz="2000" dirty="0" smtClean="0"/>
              <a:t>MQ-2</a:t>
            </a:r>
            <a:r>
              <a:rPr lang="fr-FR" sz="2000" b="1" dirty="0" smtClean="0"/>
              <a:t> </a:t>
            </a:r>
            <a:endParaRPr lang="fr-FR" sz="2000" dirty="0" smtClean="0"/>
          </a:p>
          <a:p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1620267" y="260648"/>
            <a:ext cx="6120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Choix du matériel (1/5) </a:t>
            </a:r>
            <a:endParaRPr lang="fr-FR" sz="4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1051" y="3071810"/>
            <a:ext cx="3352800" cy="3400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Chevron 25"/>
          <p:cNvSpPr/>
          <p:nvPr/>
        </p:nvSpPr>
        <p:spPr>
          <a:xfrm>
            <a:off x="3" y="6215082"/>
            <a:ext cx="1080000" cy="484632"/>
          </a:xfrm>
          <a:prstGeom prst="chevr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8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5" grpId="0"/>
      <p:bldP spid="32" grpId="0" animBg="1"/>
      <p:bldP spid="34" grpId="0" animBg="1"/>
      <p:bldP spid="37" grpId="0"/>
      <p:bldP spid="41" grpId="0" animBg="1"/>
      <p:bldP spid="50" grpId="0" animBg="1"/>
      <p:bldP spid="20" grpId="0" animBg="1"/>
      <p:bldP spid="23" grpId="0"/>
      <p:bldP spid="24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9754</TotalTime>
  <Words>1378</Words>
  <Application>Microsoft Office PowerPoint</Application>
  <PresentationFormat>Custom</PresentationFormat>
  <Paragraphs>295</Paragraphs>
  <Slides>38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Raleway Light</vt:lpstr>
      <vt:lpstr>Times New Roman</vt:lpstr>
      <vt:lpstr>Thème Office</vt:lpstr>
      <vt:lpstr>PowerPoint Presentation</vt:lpstr>
      <vt:lpstr>Introduction (1/2) </vt:lpstr>
      <vt:lpstr>Introduction (2/2) </vt:lpstr>
      <vt:lpstr>Problématique </vt:lpstr>
      <vt:lpstr>Plan de l’exposé</vt:lpstr>
      <vt:lpstr>Présentation du système</vt:lpstr>
      <vt:lpstr>Cahier des charges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Justification du choix du matériel</vt:lpstr>
      <vt:lpstr>Etude théorique</vt:lpstr>
      <vt:lpstr>PowerPoint Presentation</vt:lpstr>
      <vt:lpstr>Solution technique</vt:lpstr>
      <vt:lpstr>Conception matérielle (1/2)</vt:lpstr>
      <vt:lpstr>Conception matérielle (2/2)</vt:lpstr>
      <vt:lpstr>Conception logicielle: LINX (1/2)</vt:lpstr>
      <vt:lpstr>Conception logicielle: LINX (2/2)</vt:lpstr>
      <vt:lpstr>Conception logicielle: Labview </vt:lpstr>
      <vt:lpstr>Conception logicielle: Front Panel (1/4)  </vt:lpstr>
      <vt:lpstr>Conception logicielle: Front Panel (2/4) </vt:lpstr>
      <vt:lpstr>Conception logicielle: Front Panel (3/4) </vt:lpstr>
      <vt:lpstr>Conception logicielle: Front Panel (4/4)</vt:lpstr>
      <vt:lpstr>Conception logicielle: Bloc Diagram (1/2)</vt:lpstr>
      <vt:lpstr>Conception logicielle: Bloc Diagram (2/2)</vt:lpstr>
      <vt:lpstr>Coût</vt:lpstr>
      <vt:lpstr>Réalisation</vt:lpstr>
      <vt:lpstr>PowerPoint Presentation</vt:lpstr>
      <vt:lpstr>PowerPoint Presentation</vt:lpstr>
      <vt:lpstr>PowerPoint Presentation</vt:lpstr>
      <vt:lpstr>Conclusion (1/2)</vt:lpstr>
      <vt:lpstr>Conclusion (2/2)</vt:lpstr>
      <vt:lpstr>Perspectives (1/2)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Zgueb</dc:creator>
  <cp:lastModifiedBy>HP</cp:lastModifiedBy>
  <cp:revision>720</cp:revision>
  <dcterms:created xsi:type="dcterms:W3CDTF">2016-06-18T03:29:17Z</dcterms:created>
  <dcterms:modified xsi:type="dcterms:W3CDTF">2018-04-18T07:40:41Z</dcterms:modified>
</cp:coreProperties>
</file>